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Inter SemiBold"/>
      <p:regular r:id="rId24"/>
      <p:bold r:id="rId25"/>
      <p:italic r:id="rId26"/>
      <p:boldItalic r:id="rId27"/>
    </p:embeddedFont>
    <p:embeddedFont>
      <p:font typeface="Inter"/>
      <p:regular r:id="rId28"/>
      <p:bold r:id="rId29"/>
      <p:italic r:id="rId30"/>
      <p:boldItalic r:id="rId31"/>
    </p:embeddedFont>
    <p:embeddedFont>
      <p:font typeface="Inter ExtraBold"/>
      <p:bold r:id="rId32"/>
      <p:boldItalic r:id="rId33"/>
    </p:embeddedFont>
    <p:embeddedFont>
      <p:font typeface="Inter Medium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511436A-8D6E-4F63-8E4D-D2DE8BECD6F9}">
  <a:tblStyle styleId="{6511436A-8D6E-4F63-8E4D-D2DE8BECD6F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InterSemiBold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nterSemiBold-italic.fntdata"/><Relationship Id="rId25" Type="http://schemas.openxmlformats.org/officeDocument/2006/relationships/font" Target="fonts/InterSemiBold-bold.fntdata"/><Relationship Id="rId28" Type="http://schemas.openxmlformats.org/officeDocument/2006/relationships/font" Target="fonts/Inter-regular.fntdata"/><Relationship Id="rId27" Type="http://schemas.openxmlformats.org/officeDocument/2006/relationships/font" Target="fonts/Inter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-boldItalic.fntdata"/><Relationship Id="rId30" Type="http://schemas.openxmlformats.org/officeDocument/2006/relationships/font" Target="fonts/Inter-italic.fntdata"/><Relationship Id="rId11" Type="http://schemas.openxmlformats.org/officeDocument/2006/relationships/slide" Target="slides/slide6.xml"/><Relationship Id="rId33" Type="http://schemas.openxmlformats.org/officeDocument/2006/relationships/font" Target="fonts/InterExtraBold-boldItalic.fntdata"/><Relationship Id="rId10" Type="http://schemas.openxmlformats.org/officeDocument/2006/relationships/slide" Target="slides/slide5.xml"/><Relationship Id="rId32" Type="http://schemas.openxmlformats.org/officeDocument/2006/relationships/font" Target="fonts/InterExtraBold-bold.fntdata"/><Relationship Id="rId13" Type="http://schemas.openxmlformats.org/officeDocument/2006/relationships/slide" Target="slides/slide8.xml"/><Relationship Id="rId35" Type="http://schemas.openxmlformats.org/officeDocument/2006/relationships/font" Target="fonts/InterMedium-bold.fntdata"/><Relationship Id="rId12" Type="http://schemas.openxmlformats.org/officeDocument/2006/relationships/slide" Target="slides/slide7.xml"/><Relationship Id="rId34" Type="http://schemas.openxmlformats.org/officeDocument/2006/relationships/font" Target="fonts/InterMedium-regular.fntdata"/><Relationship Id="rId15" Type="http://schemas.openxmlformats.org/officeDocument/2006/relationships/slide" Target="slides/slide10.xml"/><Relationship Id="rId37" Type="http://schemas.openxmlformats.org/officeDocument/2006/relationships/font" Target="fonts/InterMedium-boldItalic.fntdata"/><Relationship Id="rId14" Type="http://schemas.openxmlformats.org/officeDocument/2006/relationships/slide" Target="slides/slide9.xml"/><Relationship Id="rId36" Type="http://schemas.openxmlformats.org/officeDocument/2006/relationships/font" Target="fonts/InterMedium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b433ce75e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b433ce75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8d5b4641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8d5b464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8d5b46414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8d5b4641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h4141fc46b553e69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h4141fc46b553e6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h4141fc46b553e69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h4141fc46b553e69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h4141fc46b553e69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h4141fc46b553e69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8d5b46414_0_5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8d5b46414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9fe0f3472_12_0)" type="blank">
  <p:cSld name="BLANK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/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2"/>
          <p:cNvSpPr txBox="1"/>
          <p:nvPr>
            <p:ph idx="1"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6860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5275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8605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5275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9fded6f06_13_0)">
  <p:cSld name="Generated (g3f9fded6f06_13_0)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6860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5275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8605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5275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_ONLY">
  <p:cSld name="CAPTION_ONLY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idx="1" type="body"/>
          </p:nvPr>
        </p:nvSpPr>
        <p:spPr>
          <a:xfrm>
            <a:off x="311760" y="4230720"/>
            <a:ext cx="5998320" cy="6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8003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NUMBER">
  <p:cSld name="BIG_NUMBER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hasCustomPrompt="1" type="title"/>
          </p:nvPr>
        </p:nvSpPr>
        <p:spPr>
          <a:xfrm>
            <a:off x="311760" y="1106280"/>
            <a:ext cx="8520120" cy="19630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>
            <a:r>
              <a:t>xx%</a:t>
            </a:r>
          </a:p>
        </p:txBody>
      </p:sp>
      <p:sp>
        <p:nvSpPr>
          <p:cNvPr id="17" name="Google Shape;17;p5"/>
          <p:cNvSpPr txBox="1"/>
          <p:nvPr>
            <p:ph idx="1" type="body"/>
          </p:nvPr>
        </p:nvSpPr>
        <p:spPr>
          <a:xfrm>
            <a:off x="311760" y="3152160"/>
            <a:ext cx="8520120" cy="13003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8003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4325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Char char="−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0035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Char char="−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0035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0035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0035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" name="Google Shape;18;p5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2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7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secHead">
  <p:cSld name="SECTION_HEADER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/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6" name="Google Shape;26;p8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type="tx">
  <p:cSld name="TITLE_AND_BODY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8003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4325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Char char="−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0035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Char char="−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0035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0035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0035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Obj">
  <p:cSld name="TWO_OBJECTS"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6860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5275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8605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5275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68605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68605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68605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10"/>
          <p:cNvSpPr txBox="1"/>
          <p:nvPr>
            <p:ph idx="2"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6860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5275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8605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5275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68605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68605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68605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_COLUMN_TEXT">
  <p:cSld name="ONE_COLUMN_TEXT">
    <p:bg>
      <p:bgPr>
        <a:solidFill>
          <a:schemeClr val="lt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type="title"/>
          </p:nvPr>
        </p:nvSpPr>
        <p:spPr>
          <a:xfrm>
            <a:off x="311760" y="555480"/>
            <a:ext cx="2807640" cy="7552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2"/>
          <p:cNvSpPr txBox="1"/>
          <p:nvPr>
            <p:ph idx="1" type="body"/>
          </p:nvPr>
        </p:nvSpPr>
        <p:spPr>
          <a:xfrm>
            <a:off x="311760" y="1389600"/>
            <a:ext cx="2807640" cy="31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62890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−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2890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85750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−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62890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62890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62890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2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_POINT">
  <p:cSld name="MAIN_POINT"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/>
          <p:nvPr>
            <p:ph type="title"/>
          </p:nvPr>
        </p:nvSpPr>
        <p:spPr>
          <a:xfrm>
            <a:off x="490320" y="450000"/>
            <a:ext cx="6367320" cy="4090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5" name="Google Shape;45;p13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">
  <p:cSld name="SECTION_TITLE_AND_DESCRIPTION"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4"/>
          <p:cNvSpPr txBox="1"/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4"/>
          <p:cNvSpPr txBox="1"/>
          <p:nvPr>
            <p:ph idx="1" type="body"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80035" lvl="0" marL="457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4325" lvl="1" marL="914400" marR="0" rtl="0" algn="l"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Char char="−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0035" lvl="2" marL="1371600" marR="0" rtl="0" algn="l"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Char char="−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0035" lvl="4" marL="22860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0035" lvl="5" marL="27432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0035" lvl="6" marL="3200400" marR="0" rtl="0" algn="l"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810"/>
              <a:buFont typeface="Noto Sans Symbols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4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sz="10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" name="Google Shape;56;p15"/>
          <p:cNvGrpSpPr/>
          <p:nvPr/>
        </p:nvGrpSpPr>
        <p:grpSpPr>
          <a:xfrm>
            <a:off x="152640" y="326880"/>
            <a:ext cx="304560" cy="266760"/>
            <a:chOff x="152640" y="326880"/>
            <a:chExt cx="304560" cy="266760"/>
          </a:xfrm>
        </p:grpSpPr>
        <p:sp>
          <p:nvSpPr>
            <p:cNvPr id="57" name="Google Shape;57;p15"/>
            <p:cNvSpPr/>
            <p:nvPr/>
          </p:nvSpPr>
          <p:spPr>
            <a:xfrm>
              <a:off x="152640" y="326880"/>
              <a:ext cx="304560" cy="15192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cubicBezTo>
                    <a:pt x="0" y="53723"/>
                    <a:pt x="26861" y="0"/>
                    <a:pt x="60000" y="0"/>
                  </a:cubicBezTo>
                  <a:cubicBezTo>
                    <a:pt x="93139" y="0"/>
                    <a:pt x="120000" y="53723"/>
                    <a:pt x="120000" y="120000"/>
                  </a:cubicBezTo>
                </a:path>
              </a:pathLst>
            </a:custGeom>
            <a:noFill/>
            <a:ln cap="rnd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5"/>
            <p:cNvSpPr/>
            <p:nvPr/>
          </p:nvSpPr>
          <p:spPr>
            <a:xfrm>
              <a:off x="276480" y="412560"/>
              <a:ext cx="56880" cy="56880"/>
            </a:xfrm>
            <a:prstGeom prst="ellipse">
              <a:avLst/>
            </a:prstGeom>
            <a:solidFill>
              <a:srgbClr val="11182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9" name="Google Shape;59;p15"/>
            <p:cNvCxnSpPr/>
            <p:nvPr/>
          </p:nvCxnSpPr>
          <p:spPr>
            <a:xfrm>
              <a:off x="304920" y="479160"/>
              <a:ext cx="360" cy="114480"/>
            </a:xfrm>
            <a:prstGeom prst="straightConnector1">
              <a:avLst/>
            </a:prstGeom>
            <a:noFill/>
            <a:ln cap="rnd" cmpd="sng" w="28575">
              <a:solidFill>
                <a:srgbClr val="111827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0" name="Google Shape;60;p15"/>
            <p:cNvCxnSpPr/>
            <p:nvPr/>
          </p:nvCxnSpPr>
          <p:spPr>
            <a:xfrm>
              <a:off x="228600" y="593280"/>
              <a:ext cx="153000" cy="360"/>
            </a:xfrm>
            <a:prstGeom prst="straightConnector1">
              <a:avLst/>
            </a:prstGeom>
            <a:noFill/>
            <a:ln cap="rnd" cmpd="sng" w="28575">
              <a:solidFill>
                <a:srgbClr val="111827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61" name="Google Shape;61;p15"/>
          <p:cNvGrpSpPr/>
          <p:nvPr/>
        </p:nvGrpSpPr>
        <p:grpSpPr>
          <a:xfrm>
            <a:off x="8501040" y="4500720"/>
            <a:ext cx="180360" cy="180360"/>
            <a:chOff x="8501040" y="4500720"/>
            <a:chExt cx="180360" cy="180360"/>
          </a:xfrm>
        </p:grpSpPr>
        <p:sp>
          <p:nvSpPr>
            <p:cNvPr id="62" name="Google Shape;62;p15"/>
            <p:cNvSpPr/>
            <p:nvPr/>
          </p:nvSpPr>
          <p:spPr>
            <a:xfrm>
              <a:off x="8501040" y="450072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8577360" y="450072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8653320" y="450072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8501040" y="457668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8577360" y="457668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8653320" y="457668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8501040" y="465300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8577360" y="465300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8653320" y="4653000"/>
              <a:ext cx="28080" cy="28080"/>
            </a:xfrm>
            <a:prstGeom prst="ellipse">
              <a:avLst/>
            </a:prstGeom>
            <a:solidFill>
              <a:srgbClr val="D1D5D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8572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686160" y="228600"/>
            <a:ext cx="822924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Search for Optical Counterparts</a:t>
            </a:r>
            <a:endParaRPr b="0" sz="3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" sz="34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to Isolated FASHI Sources</a:t>
            </a:r>
            <a:endParaRPr b="0" sz="3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1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2000" u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Marko Grozdanović, </a:t>
            </a:r>
            <a:r>
              <a:rPr b="1" lang="en" sz="1700" u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PhD candidate</a:t>
            </a:r>
            <a:endParaRPr b="0" sz="17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b="0" lang="en" sz="1400" u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Astronomical Observatory, Belgrade</a:t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/>
          <p:nvPr/>
        </p:nvSpPr>
        <p:spPr>
          <a:xfrm>
            <a:off x="380880" y="380880"/>
            <a:ext cx="8381520" cy="761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2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The FAST Telescope &amp; FASHI Survey:</a:t>
            </a:r>
            <a:endParaRPr b="0" sz="222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None/>
            </a:pPr>
            <a:r>
              <a:rPr b="1" lang="en" sz="222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Sensitivity and Discoveries</a:t>
            </a:r>
            <a:endParaRPr b="0" sz="222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880" y="1333440"/>
            <a:ext cx="4000320" cy="27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/>
          <p:nvPr/>
        </p:nvSpPr>
        <p:spPr>
          <a:xfrm>
            <a:off x="4667400" y="1333440"/>
            <a:ext cx="4095720" cy="3143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9844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827"/>
              </a:buClr>
              <a:buSzPts val="1100"/>
              <a:buFont typeface="Inter"/>
              <a:buChar char="●"/>
            </a:pPr>
            <a:r>
              <a:rPr b="1" lang="en" sz="110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FAST Telescope (Five hundred meter Aperture Spherical Telescope):</a:t>
            </a:r>
            <a:r>
              <a:rPr b="0" lang="en" sz="11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500-meter aperture, 19-beam array (~25 K), and 1.6 km s⁻¹ velocity resolution designed for weak HI sources.</a:t>
            </a:r>
            <a:endParaRPr b="0" sz="11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40" lvl="0" marL="4572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111827"/>
              </a:buClr>
              <a:buSzPts val="1100"/>
              <a:buFont typeface="Inter"/>
              <a:buChar char="●"/>
            </a:pPr>
            <a:r>
              <a:rPr b="1" lang="en" sz="110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FASHI Survey (FAST All </a:t>
            </a:r>
            <a:r>
              <a:rPr b="1" lang="en" sz="1100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Sky HI Survey)</a:t>
            </a:r>
            <a:r>
              <a:rPr b="1" lang="en" sz="110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b="0" lang="en" sz="11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The most sensitive blind HI survey to date, mapping local gas-rich structures.</a:t>
            </a:r>
            <a:endParaRPr b="0" sz="11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40" lvl="0" marL="4572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111827"/>
              </a:buClr>
              <a:buSzPts val="1100"/>
              <a:buFont typeface="Inter"/>
              <a:buChar char="●"/>
            </a:pPr>
            <a:r>
              <a:rPr b="1" lang="en" sz="110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Xu et al. </a:t>
            </a:r>
            <a:r>
              <a:rPr b="0" lang="en" sz="11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(2023) detected FAST J0139+4328, claiming the discovery of the first isolated dark dwarf galaxy in the nearby universe.</a:t>
            </a:r>
            <a:endParaRPr b="0" sz="11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380880" y="4762440"/>
            <a:ext cx="8381520" cy="936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380880" y="4857840"/>
            <a:ext cx="8381520" cy="19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750" u="none" strike="noStrike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rPr>
              <a:t>Search for Optical Counterparts to Isolated FASHI Sources</a:t>
            </a:r>
            <a:endParaRPr b="0" sz="7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/>
          <p:nvPr/>
        </p:nvSpPr>
        <p:spPr>
          <a:xfrm>
            <a:off x="380880" y="380880"/>
            <a:ext cx="8381520" cy="761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2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FAST J0139+4328:</a:t>
            </a:r>
            <a:endParaRPr b="0" sz="222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None/>
            </a:pPr>
            <a:r>
              <a:rPr b="1" lang="en" sz="222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Morphology &amp; Key Properties</a:t>
            </a:r>
            <a:endParaRPr b="0" sz="222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0" l="80" r="80" t="0"/>
          <a:stretch/>
        </p:blipFill>
        <p:spPr>
          <a:xfrm>
            <a:off x="0" y="1246875"/>
            <a:ext cx="5149448" cy="22936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/>
          <p:nvPr/>
        </p:nvSpPr>
        <p:spPr>
          <a:xfrm>
            <a:off x="332580" y="3540500"/>
            <a:ext cx="4190700" cy="12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Figure 1: Morphology of FAST J0139+4328</a:t>
            </a:r>
            <a:endParaRPr b="0" sz="9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900" u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(a)</a:t>
            </a:r>
            <a:r>
              <a:rPr b="0" lang="en" sz="900" u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HI column-density map (white contours) overlaid on the Pan-STARRS1 g-band image. Contours begin at 3σ in steps of 1.9 × 10¹⁸ cm⁻²; the red dashed circle represents 3 × expected D₂₅.</a:t>
            </a:r>
            <a:endParaRPr b="0" sz="9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900" u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(b)</a:t>
            </a:r>
            <a:r>
              <a:rPr b="0" lang="en" sz="900" u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Global HI profile with BusyFit fitting (blue dashed line), indicating a rotating disk galaxy structure.</a:t>
            </a:r>
            <a:endParaRPr b="0" sz="9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5131490" y="103440"/>
            <a:ext cx="390480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Key Scientific Findings:</a:t>
            </a:r>
            <a:endParaRPr b="0" sz="13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sz="11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" sz="110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Gas-Rich Rotating Disk:</a:t>
            </a:r>
            <a:r>
              <a:rPr b="0" lang="en" sz="1100" u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Rotating gas kinematics are clearly demonstrated by a double-peak HI profile. </a:t>
            </a:r>
            <a:endParaRPr b="0" sz="11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" sz="110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Dark Matter Dominance:</a:t>
            </a:r>
            <a:r>
              <a:rPr b="0" lang="en" sz="1100" u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The dynamical-to-baryonic mass ratio is 47 ± 27, proving dark matter heavily dominates the system.</a:t>
            </a:r>
            <a:endParaRPr b="0" sz="11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1" lang="en" sz="1100" u="none" strike="noStrike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Earliest Evolutionary Stage:</a:t>
            </a:r>
            <a:r>
              <a:rPr b="0" lang="en" sz="1100" u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Possesses an extremely low stellar mass (&lt; 6.9 × 10⁵ M_sun) despite rotating, representing the primordial phase of galaxy formation.</a:t>
            </a:r>
            <a:endParaRPr b="0" sz="1100" u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" sz="1100">
                <a:solidFill>
                  <a:srgbClr val="0056B3"/>
                </a:solidFill>
                <a:latin typeface="Inter"/>
                <a:ea typeface="Inter"/>
                <a:cs typeface="Inter"/>
                <a:sym typeface="Inter"/>
              </a:rPr>
              <a:t>First Isolated Dark Galaxy:</a:t>
            </a:r>
            <a:r>
              <a:rPr lang="en" sz="11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Observational evidence confirms FAST J0139+4328 is the first isolated dark dwarf galaxy detected in the nearby universe.</a:t>
            </a:r>
            <a:endParaRPr sz="11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380880" y="4762440"/>
            <a:ext cx="8381520" cy="936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380880" y="4857840"/>
            <a:ext cx="8381520" cy="19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750" u="none" strike="noStrike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rPr>
              <a:t>Search for Optical Counterparts to Isolated FASHI Sources</a:t>
            </a:r>
            <a:endParaRPr b="0" sz="75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8"/>
          <p:cNvGrpSpPr/>
          <p:nvPr/>
        </p:nvGrpSpPr>
        <p:grpSpPr>
          <a:xfrm>
            <a:off x="268200" y="333360"/>
            <a:ext cx="8456400" cy="696600"/>
            <a:chOff x="268200" y="333360"/>
            <a:chExt cx="8456400" cy="696600"/>
          </a:xfrm>
        </p:grpSpPr>
        <p:grpSp>
          <p:nvGrpSpPr>
            <p:cNvPr id="97" name="Google Shape;97;p18"/>
            <p:cNvGrpSpPr/>
            <p:nvPr/>
          </p:nvGrpSpPr>
          <p:grpSpPr>
            <a:xfrm>
              <a:off x="8420040" y="371520"/>
              <a:ext cx="304560" cy="228240"/>
              <a:chOff x="8420040" y="371520"/>
              <a:chExt cx="304560" cy="228240"/>
            </a:xfrm>
          </p:grpSpPr>
          <p:sp>
            <p:nvSpPr>
              <p:cNvPr id="98" name="Google Shape;98;p18"/>
              <p:cNvSpPr/>
              <p:nvPr/>
            </p:nvSpPr>
            <p:spPr>
              <a:xfrm>
                <a:off x="8420040" y="371520"/>
                <a:ext cx="228240" cy="228240"/>
              </a:xfrm>
              <a:prstGeom prst="ellipse">
                <a:avLst/>
              </a:prstGeom>
              <a:noFill/>
              <a:ln cap="flat" cmpd="sng" w="19050">
                <a:solidFill>
                  <a:srgbClr val="0056B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4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8"/>
              <p:cNvSpPr/>
              <p:nvPr/>
            </p:nvSpPr>
            <p:spPr>
              <a:xfrm>
                <a:off x="8496360" y="371520"/>
                <a:ext cx="228240" cy="228240"/>
              </a:xfrm>
              <a:prstGeom prst="ellipse">
                <a:avLst/>
              </a:prstGeom>
              <a:noFill/>
              <a:ln cap="flat" cmpd="sng" w="19050">
                <a:solidFill>
                  <a:srgbClr val="17A2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4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18"/>
              <p:cNvSpPr/>
              <p:nvPr/>
            </p:nvSpPr>
            <p:spPr>
              <a:xfrm>
                <a:off x="8534520" y="447840"/>
                <a:ext cx="75960" cy="75960"/>
              </a:xfrm>
              <a:prstGeom prst="ellipse">
                <a:avLst/>
              </a:prstGeom>
              <a:solidFill>
                <a:srgbClr val="11182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4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1" name="Google Shape;101;p18"/>
            <p:cNvSpPr/>
            <p:nvPr/>
          </p:nvSpPr>
          <p:spPr>
            <a:xfrm>
              <a:off x="268200" y="333360"/>
              <a:ext cx="7651800" cy="69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Deep Optical Follow-Up </a:t>
              </a:r>
              <a:endParaRPr b="0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" name="Google Shape;102;p18"/>
          <p:cNvGrpSpPr/>
          <p:nvPr/>
        </p:nvGrpSpPr>
        <p:grpSpPr>
          <a:xfrm>
            <a:off x="380880" y="1285920"/>
            <a:ext cx="8381880" cy="3047760"/>
            <a:chOff x="380880" y="1285920"/>
            <a:chExt cx="8381880" cy="3047760"/>
          </a:xfrm>
        </p:grpSpPr>
        <p:pic>
          <p:nvPicPr>
            <p:cNvPr id="103" name="Google Shape;103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0880" y="1285920"/>
              <a:ext cx="3809520" cy="2857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8"/>
            <p:cNvSpPr/>
            <p:nvPr/>
          </p:nvSpPr>
          <p:spPr>
            <a:xfrm>
              <a:off x="4476600" y="1285920"/>
              <a:ext cx="4286160" cy="3047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To definitively rule out or confirm a faint stellar counterpart for </a:t>
              </a:r>
              <a:r>
                <a:rPr b="1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FAST J0139+4328</a:t>
              </a: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, requires optical imaging significantly deeper than Pan-STARRS1.</a:t>
              </a:r>
              <a:endParaRPr b="0" sz="113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Observations were conducted at the Astronomical Station Vidojevica (Serbia):</a:t>
              </a:r>
              <a:endParaRPr b="0" sz="113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1752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56B3"/>
                </a:buClr>
                <a:buSzPts val="1130"/>
                <a:buFont typeface="Arial"/>
                <a:buChar char="●"/>
              </a:pPr>
              <a:r>
                <a:rPr b="1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1.4 m Milanković telescope</a:t>
              </a: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(L, B, and V bands)</a:t>
              </a:r>
              <a:endParaRPr b="0" sz="113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17520" lvl="0" marL="45720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56B3"/>
                </a:buClr>
                <a:buSzPts val="1130"/>
                <a:buFont typeface="Arial"/>
                <a:buChar char="●"/>
              </a:pPr>
              <a:r>
                <a:rPr b="1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0.6 m Nedeljković telescope</a:t>
              </a: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(I band)</a:t>
              </a:r>
              <a:endParaRPr b="0" sz="113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49"/>
                </a:spcBef>
                <a:spcAft>
                  <a:spcPts val="0"/>
                </a:spcAft>
                <a:buNone/>
              </a:pPr>
              <a:r>
                <a:rPr b="0" lang="en" sz="900" u="none" strike="noStrike">
                  <a:solidFill>
                    <a:srgbClr val="0056B3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Observations:</a:t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Long integrations (totaling </a:t>
              </a:r>
              <a:r>
                <a:rPr b="1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7h</a:t>
              </a: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b="1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6.35h</a:t>
              </a: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b="1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4.35h</a:t>
              </a: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, and </a:t>
              </a:r>
              <a:r>
                <a:rPr b="1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9.66h</a:t>
              </a:r>
              <a:r>
                <a:rPr b="0" lang="en" sz="113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in L, B, V, and I bands) and specific dithering patterns were used to reach LSB depths and mitigate systematics.</a:t>
              </a:r>
              <a:endParaRPr b="0" sz="113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18"/>
          <p:cNvGrpSpPr/>
          <p:nvPr/>
        </p:nvGrpSpPr>
        <p:grpSpPr>
          <a:xfrm>
            <a:off x="380880" y="4762440"/>
            <a:ext cx="8381520" cy="285480"/>
            <a:chOff x="380880" y="4762440"/>
            <a:chExt cx="8381520" cy="285480"/>
          </a:xfrm>
        </p:grpSpPr>
        <p:sp>
          <p:nvSpPr>
            <p:cNvPr id="106" name="Google Shape;106;p18"/>
            <p:cNvSpPr/>
            <p:nvPr/>
          </p:nvSpPr>
          <p:spPr>
            <a:xfrm>
              <a:off x="380880" y="4762440"/>
              <a:ext cx="8381520" cy="9360"/>
            </a:xfrm>
            <a:prstGeom prst="rect">
              <a:avLst/>
            </a:prstGeom>
            <a:solidFill>
              <a:srgbClr val="E5E7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380880" y="4857840"/>
              <a:ext cx="8381520" cy="190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750" u="none" strike="noStrike">
                  <a:solidFill>
                    <a:srgbClr val="9CA3AF"/>
                  </a:solidFill>
                  <a:latin typeface="Inter"/>
                  <a:ea typeface="Inter"/>
                  <a:cs typeface="Inter"/>
                  <a:sym typeface="Inter"/>
                </a:rPr>
                <a:t>Search for Optical Counterparts to Isolated FASHI Sources</a:t>
              </a:r>
              <a:endParaRPr b="0" sz="75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/>
          <p:nvPr/>
        </p:nvSpPr>
        <p:spPr>
          <a:xfrm>
            <a:off x="380880" y="4762440"/>
            <a:ext cx="8381520" cy="936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9"/>
          <p:cNvSpPr/>
          <p:nvPr/>
        </p:nvSpPr>
        <p:spPr>
          <a:xfrm>
            <a:off x="380880" y="4857840"/>
            <a:ext cx="8381520" cy="19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750" u="none" strike="noStrike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rPr>
              <a:t>Search for Optical Counterparts to Isolated FASHI Sources</a:t>
            </a:r>
            <a:endParaRPr b="0" sz="7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380880" y="380880"/>
            <a:ext cx="8381520" cy="571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Unveiling the Counterpart of FAST J0139+4328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19"/>
          <p:cNvGrpSpPr/>
          <p:nvPr/>
        </p:nvGrpSpPr>
        <p:grpSpPr>
          <a:xfrm>
            <a:off x="0" y="788760"/>
            <a:ext cx="9015120" cy="3687840"/>
            <a:chOff x="0" y="788760"/>
            <a:chExt cx="9015120" cy="3687840"/>
          </a:xfrm>
        </p:grpSpPr>
        <p:pic>
          <p:nvPicPr>
            <p:cNvPr id="116" name="Google Shape;116;p19"/>
            <p:cNvPicPr preferRelativeResize="0"/>
            <p:nvPr/>
          </p:nvPicPr>
          <p:blipFill rotWithShape="1">
            <a:blip r:embed="rId3">
              <a:alphaModFix/>
            </a:blip>
            <a:srcRect b="7" l="0" r="0" t="21"/>
            <a:stretch/>
          </p:blipFill>
          <p:spPr>
            <a:xfrm>
              <a:off x="0" y="788760"/>
              <a:ext cx="4165200" cy="3288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9"/>
            <p:cNvSpPr/>
            <p:nvPr/>
          </p:nvSpPr>
          <p:spPr>
            <a:xfrm>
              <a:off x="394920" y="4347000"/>
              <a:ext cx="3484440" cy="1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820" u="none" strike="noStrike">
                  <a:solidFill>
                    <a:srgbClr val="6B7280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Figure 1: Composite optical image showing the optical counterpart </a:t>
              </a:r>
              <a:endParaRPr b="0" sz="82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4178160" y="1042200"/>
              <a:ext cx="4836960" cy="666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Discovery:</a:t>
              </a: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Deep imaging unambiguously revealed a faint stellar counterpart at the location of the HI cloud.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4165560" y="1554840"/>
              <a:ext cx="4836960" cy="666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Morphology:</a:t>
              </a: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A faint, irregular, low-surface-brightness structure (appearing blue in the composite image) was detected.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4165560" y="2143080"/>
              <a:ext cx="4836960" cy="857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Alignment:</a:t>
              </a: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The position of the optical center is offset by ~30.3 arcsec from the reported HI coordinates, which is well within the ~3 arcmin FAST beam.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19"/>
          <p:cNvSpPr txBox="1"/>
          <p:nvPr/>
        </p:nvSpPr>
        <p:spPr>
          <a:xfrm>
            <a:off x="4165200" y="2916000"/>
            <a:ext cx="4572000" cy="685800"/>
          </a:xfrm>
          <a:prstGeom prst="rect">
            <a:avLst/>
          </a:prstGeom>
          <a:noFill/>
          <a:ln>
            <a:noFill/>
          </a:ln>
        </p:spPr>
        <p:txBody>
          <a:bodyPr anchorCtr="1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4165200" y="3027600"/>
            <a:ext cx="48006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Mitrašinović, A.</a:t>
            </a:r>
            <a:r>
              <a:rPr lang="en" sz="1100"/>
              <a:t>, </a:t>
            </a:r>
            <a:r>
              <a:rPr b="1" lang="en" sz="1100"/>
              <a:t>Grozdanović, M</a:t>
            </a:r>
            <a:r>
              <a:rPr lang="en" sz="1100"/>
              <a:t>. Lalović, A., Bilek, M. </a:t>
            </a:r>
            <a:r>
              <a:rPr b="0" lang="en" sz="11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 al., “Discovery of a galaxy associated with the HI cloud FAST J0139+4328”, Astronomy and Astrophysics, vol. 705, 2026. doi:10.1051/0004-6361/202558391.</a:t>
            </a:r>
            <a:endParaRPr b="0" sz="11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/>
          <p:nvPr/>
        </p:nvSpPr>
        <p:spPr>
          <a:xfrm>
            <a:off x="380880" y="4762440"/>
            <a:ext cx="8381520" cy="936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380880" y="4857840"/>
            <a:ext cx="8381520" cy="19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750" u="none" strike="noStrike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rPr>
              <a:t>Search for Optical Counterparts to Isolated FASHI Sources</a:t>
            </a:r>
            <a:endParaRPr b="0" sz="7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20"/>
          <p:cNvGrpSpPr/>
          <p:nvPr/>
        </p:nvGrpSpPr>
        <p:grpSpPr>
          <a:xfrm>
            <a:off x="8420040" y="419040"/>
            <a:ext cx="304560" cy="228240"/>
            <a:chOff x="8420040" y="419040"/>
            <a:chExt cx="304560" cy="228240"/>
          </a:xfrm>
        </p:grpSpPr>
        <p:sp>
          <p:nvSpPr>
            <p:cNvPr id="130" name="Google Shape;130;p20"/>
            <p:cNvSpPr/>
            <p:nvPr/>
          </p:nvSpPr>
          <p:spPr>
            <a:xfrm>
              <a:off x="8420040" y="419040"/>
              <a:ext cx="228240" cy="228240"/>
            </a:xfrm>
            <a:prstGeom prst="ellipse">
              <a:avLst/>
            </a:prstGeom>
            <a:noFill/>
            <a:ln cap="flat" cmpd="sng" w="19050">
              <a:solidFill>
                <a:srgbClr val="0056B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0"/>
            <p:cNvSpPr/>
            <p:nvPr/>
          </p:nvSpPr>
          <p:spPr>
            <a:xfrm>
              <a:off x="8496360" y="419040"/>
              <a:ext cx="228240" cy="228240"/>
            </a:xfrm>
            <a:prstGeom prst="ellipse">
              <a:avLst/>
            </a:prstGeom>
            <a:noFill/>
            <a:ln cap="flat" cmpd="sng" w="19050">
              <a:solidFill>
                <a:srgbClr val="17A2B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0"/>
            <p:cNvSpPr/>
            <p:nvPr/>
          </p:nvSpPr>
          <p:spPr>
            <a:xfrm>
              <a:off x="8534520" y="495360"/>
              <a:ext cx="75960" cy="75960"/>
            </a:xfrm>
            <a:prstGeom prst="ellipse">
              <a:avLst/>
            </a:prstGeom>
            <a:solidFill>
              <a:srgbClr val="11182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" name="Google Shape;133;p20"/>
          <p:cNvSpPr/>
          <p:nvPr/>
        </p:nvSpPr>
        <p:spPr>
          <a:xfrm>
            <a:off x="380880" y="380880"/>
            <a:ext cx="7619760" cy="571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4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Detailed Physical Properties and Stellar Mass Estimation</a:t>
            </a:r>
            <a:endParaRPr b="0" sz="204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20"/>
          <p:cNvPicPr preferRelativeResize="0"/>
          <p:nvPr/>
        </p:nvPicPr>
        <p:blipFill rotWithShape="1">
          <a:blip r:embed="rId3">
            <a:alphaModFix/>
          </a:blip>
          <a:srcRect b="19" l="0" r="0" t="19"/>
          <a:stretch/>
        </p:blipFill>
        <p:spPr>
          <a:xfrm>
            <a:off x="0" y="954720"/>
            <a:ext cx="3809520" cy="34880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" name="Google Shape;135;p20"/>
          <p:cNvGrpSpPr/>
          <p:nvPr/>
        </p:nvGrpSpPr>
        <p:grpSpPr>
          <a:xfrm>
            <a:off x="3809880" y="1143000"/>
            <a:ext cx="4952880" cy="761760"/>
            <a:chOff x="3809880" y="1143000"/>
            <a:chExt cx="4952880" cy="761760"/>
          </a:xfrm>
        </p:grpSpPr>
        <p:sp>
          <p:nvSpPr>
            <p:cNvPr id="136" name="Google Shape;136;p20"/>
            <p:cNvSpPr/>
            <p:nvPr/>
          </p:nvSpPr>
          <p:spPr>
            <a:xfrm>
              <a:off x="3809880" y="1200240"/>
              <a:ext cx="75960" cy="75960"/>
            </a:xfrm>
            <a:prstGeom prst="rect">
              <a:avLst/>
            </a:prstGeom>
            <a:solidFill>
              <a:srgbClr val="0056B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0"/>
            <p:cNvSpPr/>
            <p:nvPr/>
          </p:nvSpPr>
          <p:spPr>
            <a:xfrm>
              <a:off x="4000680" y="1143000"/>
              <a:ext cx="4762080" cy="7617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Structural Parameters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The galaxy has a half-light radius of 5.24 arcsec, corresponding to ~0.73 kpc at the adopted distance of 28.8 Mpc.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" name="Google Shape;138;p20"/>
          <p:cNvGrpSpPr/>
          <p:nvPr/>
        </p:nvGrpSpPr>
        <p:grpSpPr>
          <a:xfrm>
            <a:off x="3809880" y="2000160"/>
            <a:ext cx="4952880" cy="809280"/>
            <a:chOff x="3809880" y="2000160"/>
            <a:chExt cx="4952880" cy="809280"/>
          </a:xfrm>
        </p:grpSpPr>
        <p:sp>
          <p:nvSpPr>
            <p:cNvPr id="139" name="Google Shape;139;p20"/>
            <p:cNvSpPr/>
            <p:nvPr/>
          </p:nvSpPr>
          <p:spPr>
            <a:xfrm>
              <a:off x="3809880" y="2057400"/>
              <a:ext cx="75960" cy="75960"/>
            </a:xfrm>
            <a:prstGeom prst="rect">
              <a:avLst/>
            </a:prstGeom>
            <a:solidFill>
              <a:srgbClr val="0056B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4000680" y="2000160"/>
              <a:ext cx="4762080" cy="809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Luminosity &amp; Color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We measured a total absolute B-band luminosity of L</a:t>
              </a:r>
              <a:r>
                <a:rPr b="0" baseline="-2500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B</a:t>
              </a: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= (1.11 ± 0.23) × 10⁷ L⊙. The mean (B-V) color of ~0.48 indicates a relatively blue stellar population.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20"/>
          <p:cNvGrpSpPr/>
          <p:nvPr/>
        </p:nvGrpSpPr>
        <p:grpSpPr>
          <a:xfrm>
            <a:off x="3809880" y="2952720"/>
            <a:ext cx="4952880" cy="713880"/>
            <a:chOff x="3809880" y="2952720"/>
            <a:chExt cx="4952880" cy="713880"/>
          </a:xfrm>
        </p:grpSpPr>
        <p:sp>
          <p:nvSpPr>
            <p:cNvPr id="142" name="Google Shape;142;p20"/>
            <p:cNvSpPr/>
            <p:nvPr/>
          </p:nvSpPr>
          <p:spPr>
            <a:xfrm>
              <a:off x="3809880" y="3009960"/>
              <a:ext cx="75960" cy="75960"/>
            </a:xfrm>
            <a:prstGeom prst="rect">
              <a:avLst/>
            </a:prstGeom>
            <a:solidFill>
              <a:srgbClr val="0056B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4000680" y="2952720"/>
              <a:ext cx="4762080" cy="713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Stellar Mass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Using color-mass-to-light relations, we derived a total stellar mass of M* = (7.2 ± 3.7) × 10⁶ M⊙.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" name="Google Shape;144;p20"/>
          <p:cNvGrpSpPr/>
          <p:nvPr/>
        </p:nvGrpSpPr>
        <p:grpSpPr>
          <a:xfrm>
            <a:off x="3809880" y="3762360"/>
            <a:ext cx="4952880" cy="809280"/>
            <a:chOff x="3809880" y="3762360"/>
            <a:chExt cx="4952880" cy="809280"/>
          </a:xfrm>
        </p:grpSpPr>
        <p:sp>
          <p:nvSpPr>
            <p:cNvPr id="145" name="Google Shape;145;p20"/>
            <p:cNvSpPr/>
            <p:nvPr/>
          </p:nvSpPr>
          <p:spPr>
            <a:xfrm>
              <a:off x="3809880" y="3819600"/>
              <a:ext cx="75960" cy="75960"/>
            </a:xfrm>
            <a:prstGeom prst="rect">
              <a:avLst/>
            </a:prstGeom>
            <a:solidFill>
              <a:srgbClr val="0056B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4000680" y="3762360"/>
              <a:ext cx="4762080" cy="809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Gas Fraction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Combined with the literature HI mass, this yields an extremely high gas-to-stellar mass ratio of MHI/M* = 11.5 ± 6.4.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1"/>
          <p:cNvGrpSpPr/>
          <p:nvPr/>
        </p:nvGrpSpPr>
        <p:grpSpPr>
          <a:xfrm>
            <a:off x="-32040" y="0"/>
            <a:ext cx="9143640" cy="5143320"/>
            <a:chOff x="-32040" y="0"/>
            <a:chExt cx="9143640" cy="5143320"/>
          </a:xfrm>
        </p:grpSpPr>
        <p:sp>
          <p:nvSpPr>
            <p:cNvPr id="152" name="Google Shape;152;p21"/>
            <p:cNvSpPr/>
            <p:nvPr/>
          </p:nvSpPr>
          <p:spPr>
            <a:xfrm>
              <a:off x="-32040" y="0"/>
              <a:ext cx="9143640" cy="5143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1"/>
            <p:cNvSpPr/>
            <p:nvPr/>
          </p:nvSpPr>
          <p:spPr>
            <a:xfrm>
              <a:off x="4530240" y="1143000"/>
              <a:ext cx="9360" cy="3238200"/>
            </a:xfrm>
            <a:prstGeom prst="rect">
              <a:avLst/>
            </a:prstGeom>
            <a:solidFill>
              <a:srgbClr val="E5E7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348840" y="4762440"/>
              <a:ext cx="8381520" cy="9360"/>
            </a:xfrm>
            <a:prstGeom prst="rect">
              <a:avLst/>
            </a:prstGeom>
            <a:solidFill>
              <a:srgbClr val="E5E7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1"/>
            <p:cNvSpPr/>
            <p:nvPr/>
          </p:nvSpPr>
          <p:spPr>
            <a:xfrm>
              <a:off x="348840" y="4857840"/>
              <a:ext cx="8381520" cy="190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750" u="none" strike="noStrike">
                  <a:solidFill>
                    <a:srgbClr val="9CA3AF"/>
                  </a:solidFill>
                  <a:latin typeface="Inter"/>
                  <a:ea typeface="Inter"/>
                  <a:cs typeface="Inter"/>
                  <a:sym typeface="Inter"/>
                </a:rPr>
                <a:t>Search for Optical Counterparts to Isolated FASHI Sources</a:t>
              </a:r>
              <a:endParaRPr b="0" sz="75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21"/>
          <p:cNvSpPr/>
          <p:nvPr/>
        </p:nvSpPr>
        <p:spPr>
          <a:xfrm>
            <a:off x="260280" y="196560"/>
            <a:ext cx="8381520" cy="666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Spectroscopic Validation at the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6m Big Telescope Alt-Azimuthal (BTA)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21"/>
          <p:cNvGrpSpPr/>
          <p:nvPr/>
        </p:nvGrpSpPr>
        <p:grpSpPr>
          <a:xfrm>
            <a:off x="31320" y="1047600"/>
            <a:ext cx="4677120" cy="2404800"/>
            <a:chOff x="31320" y="1047600"/>
            <a:chExt cx="4677120" cy="2404800"/>
          </a:xfrm>
        </p:grpSpPr>
        <p:pic>
          <p:nvPicPr>
            <p:cNvPr id="158" name="Google Shape;158;p21"/>
            <p:cNvPicPr preferRelativeResize="0"/>
            <p:nvPr/>
          </p:nvPicPr>
          <p:blipFill rotWithShape="1">
            <a:blip r:embed="rId3">
              <a:alphaModFix/>
            </a:blip>
            <a:srcRect b="0" l="22" r="22" t="0"/>
            <a:stretch/>
          </p:blipFill>
          <p:spPr>
            <a:xfrm>
              <a:off x="31320" y="1047600"/>
              <a:ext cx="1619640" cy="240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1"/>
            <p:cNvSpPr/>
            <p:nvPr/>
          </p:nvSpPr>
          <p:spPr>
            <a:xfrm>
              <a:off x="1941480" y="1047600"/>
              <a:ext cx="2766960" cy="24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340" u="none" strike="noStrike">
                  <a:solidFill>
                    <a:srgbClr val="0056B3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Figure 1</a:t>
              </a:r>
              <a:endParaRPr b="0" sz="134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5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6m BTA Telescope (SAO RAS)</a:t>
              </a:r>
              <a:endParaRPr b="0" sz="145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34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Long-slit spectroscopy was executed at the Special Astrophysical Observatory (SAO RAS) to validate system coordinates.</a:t>
              </a:r>
              <a:endParaRPr b="0" sz="134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" name="Google Shape;160;p21"/>
          <p:cNvGrpSpPr/>
          <p:nvPr/>
        </p:nvGrpSpPr>
        <p:grpSpPr>
          <a:xfrm>
            <a:off x="3214080" y="2487240"/>
            <a:ext cx="5854320" cy="2619000"/>
            <a:chOff x="3214080" y="2487240"/>
            <a:chExt cx="5854320" cy="2619000"/>
          </a:xfrm>
        </p:grpSpPr>
        <p:pic>
          <p:nvPicPr>
            <p:cNvPr id="161" name="Google Shape;161;p21"/>
            <p:cNvPicPr preferRelativeResize="0"/>
            <p:nvPr/>
          </p:nvPicPr>
          <p:blipFill rotWithShape="1">
            <a:blip r:embed="rId4">
              <a:alphaModFix/>
            </a:blip>
            <a:srcRect b="12" l="0" r="0" t="0"/>
            <a:stretch/>
          </p:blipFill>
          <p:spPr>
            <a:xfrm>
              <a:off x="3214080" y="2487240"/>
              <a:ext cx="2691360" cy="261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1"/>
            <p:cNvSpPr/>
            <p:nvPr/>
          </p:nvSpPr>
          <p:spPr>
            <a:xfrm>
              <a:off x="6218280" y="2487240"/>
              <a:ext cx="2850120" cy="261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5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8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Hα Emission Line</a:t>
              </a:r>
              <a:endParaRPr b="0" sz="158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45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Resulting spectrum exhibits a faint stellar continuum accompanied by a single redshifted Hα emission line.</a:t>
              </a:r>
              <a:endParaRPr b="0" sz="145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21"/>
          <p:cNvSpPr/>
          <p:nvPr/>
        </p:nvSpPr>
        <p:spPr>
          <a:xfrm>
            <a:off x="4762440" y="611640"/>
            <a:ext cx="28080" cy="1333080"/>
          </a:xfrm>
          <a:prstGeom prst="rect">
            <a:avLst/>
          </a:prstGeom>
          <a:solidFill>
            <a:srgbClr val="0056B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1"/>
          <p:cNvGrpSpPr/>
          <p:nvPr/>
        </p:nvGrpSpPr>
        <p:grpSpPr>
          <a:xfrm>
            <a:off x="5097960" y="468720"/>
            <a:ext cx="3619080" cy="1618920"/>
            <a:chOff x="5097960" y="468720"/>
            <a:chExt cx="3619080" cy="1618920"/>
          </a:xfrm>
        </p:grpSpPr>
        <p:sp>
          <p:nvSpPr>
            <p:cNvPr id="165" name="Google Shape;165;p21"/>
            <p:cNvSpPr/>
            <p:nvPr/>
          </p:nvSpPr>
          <p:spPr>
            <a:xfrm>
              <a:off x="5097960" y="468720"/>
              <a:ext cx="3619080" cy="237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Kinematic Velocity Agreement</a:t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1"/>
            <p:cNvSpPr/>
            <p:nvPr/>
          </p:nvSpPr>
          <p:spPr>
            <a:xfrm>
              <a:off x="5097960" y="754560"/>
              <a:ext cx="1666440" cy="857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00" u="none" strike="noStrike">
                  <a:solidFill>
                    <a:srgbClr val="6B7280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BTA Spectroscopy</a:t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100" u="none" strike="noStrike">
                  <a:solidFill>
                    <a:srgbClr val="0056B3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2492</a:t>
              </a:r>
              <a:endParaRPr b="0" sz="21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8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± 25 km/s (Vhel)</a:t>
              </a:r>
              <a:endParaRPr b="0" sz="98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6860160" y="802080"/>
              <a:ext cx="9360" cy="713880"/>
            </a:xfrm>
            <a:prstGeom prst="rect">
              <a:avLst/>
            </a:prstGeom>
            <a:solidFill>
              <a:srgbClr val="E5E7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7002720" y="754560"/>
              <a:ext cx="1666440" cy="857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00" u="none" strike="noStrike">
                  <a:solidFill>
                    <a:srgbClr val="6B7280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FAST HI Survey</a:t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100" u="none" strike="noStrike">
                  <a:solidFill>
                    <a:srgbClr val="17A2B8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2464.4</a:t>
              </a:r>
              <a:endParaRPr b="0" sz="21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8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± 0.8 km/s</a:t>
              </a:r>
              <a:endParaRPr b="0" sz="98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5097960" y="1707120"/>
              <a:ext cx="3619080" cy="380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The measured velocities agree within the </a:t>
              </a:r>
              <a:r>
                <a:rPr b="1" lang="en" sz="90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1σ interval</a:t>
              </a:r>
              <a:r>
                <a:rPr b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, validating the physical association between the systems.</a:t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22"/>
          <p:cNvGrpSpPr/>
          <p:nvPr/>
        </p:nvGrpSpPr>
        <p:grpSpPr>
          <a:xfrm>
            <a:off x="0" y="0"/>
            <a:ext cx="9143640" cy="5143320"/>
            <a:chOff x="0" y="0"/>
            <a:chExt cx="9143640" cy="5143320"/>
          </a:xfrm>
        </p:grpSpPr>
        <p:sp>
          <p:nvSpPr>
            <p:cNvPr id="175" name="Google Shape;175;p22"/>
            <p:cNvSpPr/>
            <p:nvPr/>
          </p:nvSpPr>
          <p:spPr>
            <a:xfrm>
              <a:off x="0" y="0"/>
              <a:ext cx="9143640" cy="5143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2"/>
            <p:cNvSpPr/>
            <p:nvPr/>
          </p:nvSpPr>
          <p:spPr>
            <a:xfrm>
              <a:off x="380880" y="4762440"/>
              <a:ext cx="8381520" cy="9360"/>
            </a:xfrm>
            <a:prstGeom prst="rect">
              <a:avLst/>
            </a:prstGeom>
            <a:solidFill>
              <a:srgbClr val="E5E7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2"/>
            <p:cNvSpPr/>
            <p:nvPr/>
          </p:nvSpPr>
          <p:spPr>
            <a:xfrm>
              <a:off x="380880" y="4857840"/>
              <a:ext cx="8381520" cy="190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750" u="none" strike="noStrike">
                  <a:solidFill>
                    <a:srgbClr val="9CA3AF"/>
                  </a:solidFill>
                  <a:latin typeface="Inter"/>
                  <a:ea typeface="Inter"/>
                  <a:cs typeface="Inter"/>
                  <a:sym typeface="Inter"/>
                </a:rPr>
                <a:t>Search for Optical Counterparts to Isolated FASHI Sources</a:t>
              </a:r>
              <a:endParaRPr b="0" sz="75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22"/>
          <p:cNvSpPr/>
          <p:nvPr/>
        </p:nvSpPr>
        <p:spPr>
          <a:xfrm>
            <a:off x="380880" y="380880"/>
            <a:ext cx="8381520" cy="761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Reclassification: Resolving the First</a:t>
            </a:r>
            <a:endParaRPr b="0" sz="21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Isolated Dark Galaxy Candidate</a:t>
            </a:r>
            <a:endParaRPr b="0" sz="21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9" name="Google Shape;179;p22"/>
          <p:cNvGrpSpPr/>
          <p:nvPr/>
        </p:nvGrpSpPr>
        <p:grpSpPr>
          <a:xfrm>
            <a:off x="380880" y="1523880"/>
            <a:ext cx="8381880" cy="713880"/>
            <a:chOff x="380880" y="1523880"/>
            <a:chExt cx="8381880" cy="713880"/>
          </a:xfrm>
        </p:grpSpPr>
        <p:sp>
          <p:nvSpPr>
            <p:cNvPr id="180" name="Google Shape;180;p22"/>
            <p:cNvSpPr/>
            <p:nvPr/>
          </p:nvSpPr>
          <p:spPr>
            <a:xfrm>
              <a:off x="380880" y="1523880"/>
              <a:ext cx="28080" cy="618840"/>
            </a:xfrm>
            <a:prstGeom prst="rect">
              <a:avLst/>
            </a:prstGeom>
            <a:solidFill>
              <a:srgbClr val="0056B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2"/>
            <p:cNvSpPr/>
            <p:nvPr/>
          </p:nvSpPr>
          <p:spPr>
            <a:xfrm>
              <a:off x="571680" y="1523880"/>
              <a:ext cx="8191080" cy="713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00" u="none" strike="noStrike">
                  <a:solidFill>
                    <a:srgbClr val="0056B3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Conclusion</a:t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8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FAST J0139+4328</a:t>
              </a:r>
              <a:r>
                <a:rPr b="0" lang="en" sz="128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 is not a dark galaxy. It is an extremely gas-rich, low-surface-brightness (LSB) dwarf galaxy.</a:t>
              </a:r>
              <a:endParaRPr b="0" sz="128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2" name="Google Shape;182;p22"/>
          <p:cNvGrpSpPr/>
          <p:nvPr/>
        </p:nvGrpSpPr>
        <p:grpSpPr>
          <a:xfrm>
            <a:off x="380880" y="2476440"/>
            <a:ext cx="8381880" cy="523440"/>
            <a:chOff x="380880" y="2476440"/>
            <a:chExt cx="8381880" cy="523440"/>
          </a:xfrm>
        </p:grpSpPr>
        <p:sp>
          <p:nvSpPr>
            <p:cNvPr id="183" name="Google Shape;183;p22"/>
            <p:cNvSpPr/>
            <p:nvPr/>
          </p:nvSpPr>
          <p:spPr>
            <a:xfrm>
              <a:off x="380880" y="2476440"/>
              <a:ext cx="28080" cy="428400"/>
            </a:xfrm>
            <a:prstGeom prst="rect">
              <a:avLst/>
            </a:prstGeom>
            <a:solidFill>
              <a:srgbClr val="17A2B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2"/>
            <p:cNvSpPr/>
            <p:nvPr/>
          </p:nvSpPr>
          <p:spPr>
            <a:xfrm>
              <a:off x="571680" y="2476440"/>
              <a:ext cx="8191080" cy="523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Its stellar component was simply below the detection limit of the Pan-STARRS1 survey (~24 mag/arcsec</a:t>
              </a:r>
              <a:r>
                <a:rPr b="0" baseline="3000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).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5" name="Google Shape;185;p22"/>
          <p:cNvGrpSpPr/>
          <p:nvPr/>
        </p:nvGrpSpPr>
        <p:grpSpPr>
          <a:xfrm>
            <a:off x="380880" y="3286080"/>
            <a:ext cx="8381880" cy="713880"/>
            <a:chOff x="380880" y="3286080"/>
            <a:chExt cx="8381880" cy="713880"/>
          </a:xfrm>
        </p:grpSpPr>
        <p:sp>
          <p:nvSpPr>
            <p:cNvPr id="186" name="Google Shape;186;p22"/>
            <p:cNvSpPr/>
            <p:nvPr/>
          </p:nvSpPr>
          <p:spPr>
            <a:xfrm>
              <a:off x="380880" y="3286080"/>
              <a:ext cx="28080" cy="618840"/>
            </a:xfrm>
            <a:prstGeom prst="rect">
              <a:avLst/>
            </a:prstGeom>
            <a:solidFill>
              <a:srgbClr val="11182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2"/>
            <p:cNvSpPr/>
            <p:nvPr/>
          </p:nvSpPr>
          <p:spPr>
            <a:xfrm>
              <a:off x="571680" y="3286080"/>
              <a:ext cx="8191080" cy="713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This finding demonstrates that non-detections in medium-depth surveys cannot rule out stellar populations in faint HI systems, emphasizing the need for </a:t>
              </a:r>
              <a:r>
                <a:rPr b="1" lang="en" sz="120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deep optical follow-up</a:t>
              </a:r>
              <a:r>
                <a:rPr b="0" lang="en" sz="12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23"/>
          <p:cNvGrpSpPr/>
          <p:nvPr/>
        </p:nvGrpSpPr>
        <p:grpSpPr>
          <a:xfrm>
            <a:off x="0" y="0"/>
            <a:ext cx="9143640" cy="5143320"/>
            <a:chOff x="0" y="0"/>
            <a:chExt cx="9143640" cy="5143320"/>
          </a:xfrm>
        </p:grpSpPr>
        <p:sp>
          <p:nvSpPr>
            <p:cNvPr id="193" name="Google Shape;193;p23"/>
            <p:cNvSpPr/>
            <p:nvPr/>
          </p:nvSpPr>
          <p:spPr>
            <a:xfrm>
              <a:off x="0" y="0"/>
              <a:ext cx="9143640" cy="5143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3"/>
            <p:cNvSpPr/>
            <p:nvPr/>
          </p:nvSpPr>
          <p:spPr>
            <a:xfrm>
              <a:off x="380880" y="4762440"/>
              <a:ext cx="8381520" cy="9360"/>
            </a:xfrm>
            <a:prstGeom prst="rect">
              <a:avLst/>
            </a:prstGeom>
            <a:solidFill>
              <a:srgbClr val="E5E7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380880" y="4857840"/>
              <a:ext cx="8381520" cy="190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750" u="none" strike="noStrike">
                  <a:solidFill>
                    <a:srgbClr val="9CA3AF"/>
                  </a:solidFill>
                  <a:latin typeface="Inter"/>
                  <a:ea typeface="Inter"/>
                  <a:cs typeface="Inter"/>
                  <a:sym typeface="Inter"/>
                </a:rPr>
                <a:t>Search for Optical Counterparts to Isolated FASHI Sources</a:t>
              </a:r>
              <a:endParaRPr b="0" sz="75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" name="Google Shape;196;p23"/>
          <p:cNvSpPr/>
          <p:nvPr/>
        </p:nvSpPr>
        <p:spPr>
          <a:xfrm>
            <a:off x="380880" y="333360"/>
            <a:ext cx="8601480" cy="938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900" u="none" strike="noStrike">
                <a:solidFill>
                  <a:srgbClr val="0056B3"/>
                </a:solidFill>
                <a:latin typeface="Inter Medium"/>
                <a:ea typeface="Inter Medium"/>
                <a:cs typeface="Inter Medium"/>
                <a:sym typeface="Inter Medium"/>
              </a:rPr>
              <a:t>Program Announcement</a:t>
            </a:r>
            <a:endParaRPr b="0" sz="9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Introducing the GHOST Program </a:t>
            </a:r>
            <a:r>
              <a:rPr b="0" lang="en" sz="21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(Grozdanović et al. 2026)</a:t>
            </a:r>
            <a:endParaRPr b="0" sz="21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350" u="none" strike="noStrike">
                <a:solidFill>
                  <a:srgbClr val="6B7280"/>
                </a:solidFill>
                <a:latin typeface="Inter Medium"/>
                <a:ea typeface="Inter Medium"/>
                <a:cs typeface="Inter Medium"/>
                <a:sym typeface="Inter Medium"/>
              </a:rPr>
              <a:t>Gas-rich HI-selected Optically faint Systems</a:t>
            </a:r>
            <a:endParaRPr b="0" sz="13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" name="Google Shape;197;p23"/>
          <p:cNvGrpSpPr/>
          <p:nvPr/>
        </p:nvGrpSpPr>
        <p:grpSpPr>
          <a:xfrm>
            <a:off x="380880" y="1380960"/>
            <a:ext cx="8381520" cy="523440"/>
            <a:chOff x="380880" y="1380960"/>
            <a:chExt cx="8381520" cy="523440"/>
          </a:xfrm>
        </p:grpSpPr>
        <p:sp>
          <p:nvSpPr>
            <p:cNvPr id="198" name="Google Shape;198;p23"/>
            <p:cNvSpPr/>
            <p:nvPr/>
          </p:nvSpPr>
          <p:spPr>
            <a:xfrm>
              <a:off x="380880" y="1380960"/>
              <a:ext cx="8381520" cy="523440"/>
            </a:xfrm>
            <a:prstGeom prst="rect">
              <a:avLst/>
            </a:prstGeom>
            <a:solidFill>
              <a:srgbClr val="F8F9F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3"/>
            <p:cNvSpPr/>
            <p:nvPr/>
          </p:nvSpPr>
          <p:spPr>
            <a:xfrm>
              <a:off x="380880" y="1380960"/>
              <a:ext cx="37800" cy="523440"/>
            </a:xfrm>
            <a:prstGeom prst="rect">
              <a:avLst/>
            </a:prstGeom>
            <a:solidFill>
              <a:srgbClr val="0056B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3"/>
            <p:cNvSpPr/>
            <p:nvPr/>
          </p:nvSpPr>
          <p:spPr>
            <a:xfrm>
              <a:off x="571680" y="1476360"/>
              <a:ext cx="8000640" cy="380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Initiative:</a:t>
              </a:r>
              <a:r>
                <a:rPr b="0" lang="en" sz="113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 Following the reclassification of FAST J0139+4328, we initiated a systematic search of FASHI sources to identify faint, previously uncataloged stellar counterparts in deep optical imaging.</a:t>
              </a:r>
              <a:endParaRPr b="0" sz="113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" name="Google Shape;201;p23"/>
          <p:cNvGrpSpPr/>
          <p:nvPr/>
        </p:nvGrpSpPr>
        <p:grpSpPr>
          <a:xfrm>
            <a:off x="380880" y="2143080"/>
            <a:ext cx="8381520" cy="2428560"/>
            <a:chOff x="380880" y="2143080"/>
            <a:chExt cx="8381520" cy="2428560"/>
          </a:xfrm>
        </p:grpSpPr>
        <p:sp>
          <p:nvSpPr>
            <p:cNvPr id="202" name="Google Shape;202;p23"/>
            <p:cNvSpPr/>
            <p:nvPr/>
          </p:nvSpPr>
          <p:spPr>
            <a:xfrm>
              <a:off x="380880" y="2143080"/>
              <a:ext cx="8381520" cy="285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Program Goals</a:t>
              </a:r>
              <a:endParaRPr b="0" sz="9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3" name="Google Shape;203;p23"/>
            <p:cNvGrpSpPr/>
            <p:nvPr/>
          </p:nvGrpSpPr>
          <p:grpSpPr>
            <a:xfrm>
              <a:off x="380880" y="2428920"/>
              <a:ext cx="8381520" cy="618840"/>
              <a:chOff x="380880" y="2428920"/>
              <a:chExt cx="8381520" cy="618840"/>
            </a:xfrm>
          </p:grpSpPr>
          <p:sp>
            <p:nvSpPr>
              <p:cNvPr id="204" name="Google Shape;204;p23"/>
              <p:cNvSpPr/>
              <p:nvPr/>
            </p:nvSpPr>
            <p:spPr>
              <a:xfrm>
                <a:off x="380880" y="2486160"/>
                <a:ext cx="95040" cy="95040"/>
              </a:xfrm>
              <a:prstGeom prst="rect">
                <a:avLst/>
              </a:prstGeom>
              <a:solidFill>
                <a:srgbClr val="0056B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4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23"/>
              <p:cNvSpPr/>
              <p:nvPr/>
            </p:nvSpPr>
            <p:spPr>
              <a:xfrm>
                <a:off x="609480" y="2428920"/>
                <a:ext cx="8152920" cy="618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 u="none" strike="noStrike">
                    <a:solidFill>
                      <a:srgbClr val="111827"/>
                    </a:solidFill>
                    <a:latin typeface="Inter"/>
                    <a:ea typeface="Inter"/>
                    <a:cs typeface="Inter"/>
                    <a:sym typeface="Inter"/>
                  </a:rPr>
                  <a:t>Identify Uncataloged Counterparts</a:t>
                </a:r>
                <a:endParaRPr b="0" sz="12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130" u="none" strike="noStrike">
                    <a:solidFill>
                      <a:srgbClr val="374151"/>
                    </a:solidFill>
                    <a:latin typeface="Inter"/>
                    <a:ea typeface="Inter"/>
                    <a:cs typeface="Inter"/>
                    <a:sym typeface="Inter"/>
                  </a:rPr>
                  <a:t>Cross-match the FASHI catalog with the DESI Legacy Imaging Surveys to detect visible but previously unidentified optical counterparts.</a:t>
                </a:r>
                <a:endParaRPr b="0" sz="113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6" name="Google Shape;206;p23"/>
            <p:cNvGrpSpPr/>
            <p:nvPr/>
          </p:nvGrpSpPr>
          <p:grpSpPr>
            <a:xfrm>
              <a:off x="380880" y="3191040"/>
              <a:ext cx="8381520" cy="618840"/>
              <a:chOff x="380880" y="3191040"/>
              <a:chExt cx="8381520" cy="618840"/>
            </a:xfrm>
          </p:grpSpPr>
          <p:sp>
            <p:nvSpPr>
              <p:cNvPr id="207" name="Google Shape;207;p23"/>
              <p:cNvSpPr/>
              <p:nvPr/>
            </p:nvSpPr>
            <p:spPr>
              <a:xfrm>
                <a:off x="380880" y="3247920"/>
                <a:ext cx="95040" cy="95040"/>
              </a:xfrm>
              <a:prstGeom prst="rect">
                <a:avLst/>
              </a:prstGeom>
              <a:solidFill>
                <a:srgbClr val="17A2B8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4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23"/>
              <p:cNvSpPr/>
              <p:nvPr/>
            </p:nvSpPr>
            <p:spPr>
              <a:xfrm>
                <a:off x="609480" y="3191040"/>
                <a:ext cx="8152920" cy="618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 u="none" strike="noStrike">
                    <a:solidFill>
                      <a:srgbClr val="111827"/>
                    </a:solidFill>
                    <a:latin typeface="Inter"/>
                    <a:ea typeface="Inter"/>
                    <a:cs typeface="Inter"/>
                    <a:sym typeface="Inter"/>
                  </a:rPr>
                  <a:t>Derive Physical Properties</a:t>
                </a:r>
                <a:endParaRPr b="0" sz="12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130" u="none" strike="noStrike">
                    <a:solidFill>
                      <a:srgbClr val="374151"/>
                    </a:solidFill>
                    <a:latin typeface="Inter"/>
                    <a:ea typeface="Inter"/>
                    <a:cs typeface="Inter"/>
                    <a:sym typeface="Inter"/>
                  </a:rPr>
                  <a:t>Model structural parameters, stellar masses, and gas fractions to thoroughly characterize the newly identified galaxy population.</a:t>
                </a:r>
                <a:endParaRPr b="0" sz="113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9" name="Google Shape;209;p23"/>
            <p:cNvGrpSpPr/>
            <p:nvPr/>
          </p:nvGrpSpPr>
          <p:grpSpPr>
            <a:xfrm>
              <a:off x="380880" y="3952800"/>
              <a:ext cx="8381520" cy="618840"/>
              <a:chOff x="380880" y="3952800"/>
              <a:chExt cx="8381520" cy="618840"/>
            </a:xfrm>
          </p:grpSpPr>
          <p:sp>
            <p:nvSpPr>
              <p:cNvPr id="210" name="Google Shape;210;p23"/>
              <p:cNvSpPr/>
              <p:nvPr/>
            </p:nvSpPr>
            <p:spPr>
              <a:xfrm>
                <a:off x="380880" y="4010040"/>
                <a:ext cx="95040" cy="95040"/>
              </a:xfrm>
              <a:prstGeom prst="rect">
                <a:avLst/>
              </a:prstGeom>
              <a:solidFill>
                <a:srgbClr val="0056B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4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23"/>
              <p:cNvSpPr/>
              <p:nvPr/>
            </p:nvSpPr>
            <p:spPr>
              <a:xfrm>
                <a:off x="609480" y="3952800"/>
                <a:ext cx="8152920" cy="618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 u="none" strike="noStrike">
                    <a:solidFill>
                      <a:srgbClr val="111827"/>
                    </a:solidFill>
                    <a:latin typeface="Inter"/>
                    <a:ea typeface="Inter"/>
                    <a:cs typeface="Inter"/>
                    <a:sym typeface="Inter"/>
                  </a:rPr>
                  <a:t>Kinematic &amp; BTFR Analysis</a:t>
                </a:r>
                <a:endParaRPr b="0" sz="12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130" u="none" strike="noStrike">
                    <a:solidFill>
                      <a:srgbClr val="374151"/>
                    </a:solidFill>
                    <a:latin typeface="Inter"/>
                    <a:ea typeface="Inter"/>
                    <a:cs typeface="Inter"/>
                    <a:sym typeface="Inter"/>
                  </a:rPr>
                  <a:t>Analyze velocity profiles and place the rotationally supported systems on the Baryonic Tully-Fisher Relation to evaluate scaling laws.</a:t>
                </a:r>
                <a:endParaRPr b="0" sz="113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/>
          <p:nvPr/>
        </p:nvSpPr>
        <p:spPr>
          <a:xfrm>
            <a:off x="380880" y="4762443"/>
            <a:ext cx="8381400" cy="93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4"/>
          <p:cNvSpPr txBox="1"/>
          <p:nvPr/>
        </p:nvSpPr>
        <p:spPr>
          <a:xfrm>
            <a:off x="380880" y="4857836"/>
            <a:ext cx="83814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750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rPr>
              <a:t>Search for Optical Counterparts to Isolated FASHI Sources</a:t>
            </a:r>
            <a:endParaRPr b="0" sz="750">
              <a:solidFill>
                <a:srgbClr val="9CA3A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8" name="Google Shape;218;p24"/>
          <p:cNvSpPr txBox="1"/>
          <p:nvPr/>
        </p:nvSpPr>
        <p:spPr>
          <a:xfrm>
            <a:off x="380880" y="333360"/>
            <a:ext cx="8381400" cy="857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strike="noStrike">
                <a:solidFill>
                  <a:srgbClr val="0056B3"/>
                </a:solidFill>
                <a:latin typeface="Inter Medium"/>
                <a:ea typeface="Inter Medium"/>
                <a:cs typeface="Inter Medium"/>
                <a:sym typeface="Inter Medium"/>
              </a:rPr>
              <a:t>DESI Legacy Imaging Surveys</a:t>
            </a:r>
            <a:endParaRPr b="0" i="0" sz="900" u="none" strike="noStrike">
              <a:solidFill>
                <a:srgbClr val="0056B3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2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Achieved Depths in DESI Legacy Surveys</a:t>
            </a:r>
            <a:endParaRPr b="0" i="0" sz="900" u="none" strike="noStrike">
              <a:solidFill>
                <a:srgbClr val="0056B3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50" u="none" strike="noStrike">
                <a:solidFill>
                  <a:srgbClr val="6B7280"/>
                </a:solidFill>
                <a:latin typeface="Inter Medium"/>
                <a:ea typeface="Inter Medium"/>
                <a:cs typeface="Inter Medium"/>
                <a:sym typeface="Inter Medium"/>
              </a:rPr>
              <a:t>Comparison of limiting surface brightness (3σ, 10″×10″) by filter and observational setup</a:t>
            </a:r>
            <a:endParaRPr b="0" i="0" sz="900" u="none" strike="noStrike">
              <a:solidFill>
                <a:srgbClr val="0056B3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19" name="Google Shape;219;p24"/>
          <p:cNvSpPr/>
          <p:nvPr/>
        </p:nvSpPr>
        <p:spPr>
          <a:xfrm>
            <a:off x="380880" y="1333500"/>
            <a:ext cx="8381400" cy="2524200"/>
          </a:xfrm>
          <a:prstGeom prst="roundRect">
            <a:avLst>
              <a:gd fmla="val 3018" name="adj"/>
            </a:avLst>
          </a:prstGeom>
          <a:solidFill>
            <a:srgbClr val="F8F9FA"/>
          </a:solidFill>
          <a:ln cap="flat" cmpd="sng" w="9525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4"/>
          <p:cNvSpPr/>
          <p:nvPr/>
        </p:nvSpPr>
        <p:spPr>
          <a:xfrm>
            <a:off x="380880" y="1333500"/>
            <a:ext cx="8381400" cy="400200"/>
          </a:xfrm>
          <a:prstGeom prst="roundRect">
            <a:avLst>
              <a:gd fmla="val 19047" name="adj"/>
            </a:avLst>
          </a:prstGeom>
          <a:solidFill>
            <a:srgbClr val="0056B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4"/>
          <p:cNvSpPr/>
          <p:nvPr/>
        </p:nvSpPr>
        <p:spPr>
          <a:xfrm>
            <a:off x="380880" y="1543050"/>
            <a:ext cx="8381400" cy="190500"/>
          </a:xfrm>
          <a:prstGeom prst="rect">
            <a:avLst/>
          </a:prstGeom>
          <a:solidFill>
            <a:srgbClr val="0056B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2" name="Google Shape;222;p24"/>
          <p:cNvCxnSpPr/>
          <p:nvPr/>
        </p:nvCxnSpPr>
        <p:spPr>
          <a:xfrm>
            <a:off x="380880" y="2428875"/>
            <a:ext cx="8381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3" name="Google Shape;223;p24"/>
          <p:cNvCxnSpPr/>
          <p:nvPr/>
        </p:nvCxnSpPr>
        <p:spPr>
          <a:xfrm>
            <a:off x="380880" y="3143250"/>
            <a:ext cx="8381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24" name="Google Shape;224;p24"/>
          <p:cNvGrpSpPr/>
          <p:nvPr/>
        </p:nvGrpSpPr>
        <p:grpSpPr>
          <a:xfrm>
            <a:off x="380880" y="4019550"/>
            <a:ext cx="8381475" cy="619200"/>
            <a:chOff x="0" y="0"/>
            <a:chExt cx="8381475" cy="619200"/>
          </a:xfrm>
        </p:grpSpPr>
        <p:sp>
          <p:nvSpPr>
            <p:cNvPr id="225" name="Google Shape;225;p24"/>
            <p:cNvSpPr/>
            <p:nvPr/>
          </p:nvSpPr>
          <p:spPr>
            <a:xfrm>
              <a:off x="0" y="0"/>
              <a:ext cx="38100" cy="619200"/>
            </a:xfrm>
            <a:prstGeom prst="rect">
              <a:avLst/>
            </a:prstGeom>
            <a:solidFill>
              <a:srgbClr val="17A2B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4"/>
            <p:cNvSpPr txBox="1"/>
            <p:nvPr/>
          </p:nvSpPr>
          <p:spPr>
            <a:xfrm>
              <a:off x="142875" y="0"/>
              <a:ext cx="8238600" cy="619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" sz="850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* The range of values for DECaLS originates from the difference between conservative studies with strict masking (e.g. Li et al.) and recent measurements on large co-added samples (Gordon et al. 2024).</a:t>
              </a:r>
              <a:endParaRPr b="0" i="1" sz="85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DECaLS:</a:t>
              </a:r>
              <a:r>
                <a:rPr b="0" lang="en" sz="800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Dark Energy Camera Legacy Survey (4-m Blanco Telescope, CTIO, Chile – Southern sky)  •  </a:t>
              </a:r>
              <a:r>
                <a:rPr b="1" lang="en" sz="800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BASS:</a:t>
              </a:r>
              <a:r>
                <a:rPr b="0" lang="en" sz="800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Beijing-Arizona Sky Survey (2.3-m Bok Telescope, Kitt Peak, USA – Northern sky)  •  </a:t>
              </a:r>
              <a:r>
                <a:rPr b="1" lang="en" sz="800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MzLS:</a:t>
              </a:r>
              <a:r>
                <a:rPr b="0" lang="en" sz="800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Mayall z-band Legacy Survey (4-m Mayall Telescope, Kitt Peak, USA – Northern sky)</a:t>
              </a:r>
              <a:endParaRPr b="0" sz="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aphicFrame>
        <p:nvGraphicFramePr>
          <p:cNvPr id="227" name="Google Shape;227;p24"/>
          <p:cNvGraphicFramePr/>
          <p:nvPr/>
        </p:nvGraphicFramePr>
        <p:xfrm>
          <a:off x="380880" y="133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{6511436A-8D6E-4F63-8E4D-D2DE8BECD6F9}</a:tableStyleId>
              </a:tblPr>
              <a:tblGrid>
                <a:gridCol w="2095375"/>
                <a:gridCol w="2095375"/>
                <a:gridCol w="2095375"/>
                <a:gridCol w="2095400"/>
              </a:tblGrid>
              <a:tr h="400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000" u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Filter</a:t>
                      </a:r>
                      <a:endParaRPr b="1" i="0" sz="1000" u="none" strike="noStrike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19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000" u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DECaLS (3σ, 10″×10″)</a:t>
                      </a:r>
                      <a:endParaRPr b="1" i="0" sz="1000" u="none" strike="noStrike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000" u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BASS / MzLS (3σ, 10″×10″)</a:t>
                      </a:r>
                      <a:endParaRPr b="1" i="0" sz="1000" u="none" strike="noStrike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000" u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Difference (Δμ)</a:t>
                      </a:r>
                      <a:endParaRPr b="1" i="0" sz="1000" u="none" strike="noStrike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190500" marL="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8" name="Google Shape;228;p24"/>
          <p:cNvGraphicFramePr/>
          <p:nvPr/>
        </p:nvGraphicFramePr>
        <p:xfrm>
          <a:off x="380880" y="173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{6511436A-8D6E-4F63-8E4D-D2DE8BECD6F9}</a:tableStyleId>
              </a:tblPr>
              <a:tblGrid>
                <a:gridCol w="2095375"/>
                <a:gridCol w="2095375"/>
                <a:gridCol w="2095375"/>
                <a:gridCol w="2095400"/>
              </a:tblGrid>
              <a:tr h="695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200" u="none" strike="noStrike">
                          <a:solidFill>
                            <a:srgbClr val="0056B3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g-band</a:t>
                      </a:r>
                      <a:endParaRPr b="1" i="0" sz="1200" u="none" strike="noStrike">
                        <a:solidFill>
                          <a:srgbClr val="0056B3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19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100" u="none" strike="noStrike">
                          <a:solidFill>
                            <a:srgbClr val="111827"/>
                          </a:solidFill>
                          <a:latin typeface="Inter SemiBold"/>
                          <a:ea typeface="Inter SemiBold"/>
                          <a:cs typeface="Inter SemiBold"/>
                          <a:sym typeface="Inter SemiBold"/>
                        </a:rPr>
                        <a:t>28.32 – 29.3 mag arcsec⁻²</a:t>
                      </a:r>
                      <a:endParaRPr b="0" i="0" sz="1100" u="none" strike="noStrike">
                        <a:solidFill>
                          <a:srgbClr val="111827"/>
                        </a:solidFill>
                        <a:latin typeface="Inter SemiBold"/>
                        <a:ea typeface="Inter SemiBold"/>
                        <a:cs typeface="Inter SemiBold"/>
                        <a:sym typeface="Inter SemiBold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100" u="none" strike="noStrike">
                          <a:solidFill>
                            <a:srgbClr val="37415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27.65 – 28.1 mag arcsec⁻²</a:t>
                      </a:r>
                      <a:endParaRPr b="0" i="0" sz="1100" u="none" strike="noStrike">
                        <a:solidFill>
                          <a:srgbClr val="37415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050" u="none" strike="noStrike">
                          <a:solidFill>
                            <a:srgbClr val="D97706"/>
                          </a:solidFill>
                          <a:latin typeface="Inter SemiBold"/>
                          <a:ea typeface="Inter SemiBold"/>
                          <a:cs typeface="Inter SemiBold"/>
                          <a:sym typeface="Inter SemiBold"/>
                        </a:rPr>
                        <a:t>BASS shallower by ~0.67 mag</a:t>
                      </a:r>
                      <a:endParaRPr b="0" i="0" sz="1050" u="none" strike="noStrike">
                        <a:solidFill>
                          <a:srgbClr val="D97706"/>
                        </a:solidFill>
                        <a:latin typeface="Inter SemiBold"/>
                        <a:ea typeface="Inter SemiBold"/>
                        <a:cs typeface="Inter SemiBold"/>
                        <a:sym typeface="Inter SemiBold"/>
                      </a:endParaRPr>
                    </a:p>
                  </a:txBody>
                  <a:tcPr marT="0" marB="0" marR="190500" marL="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9" name="Google Shape;229;p24"/>
          <p:cNvGraphicFramePr/>
          <p:nvPr/>
        </p:nvGraphicFramePr>
        <p:xfrm>
          <a:off x="380880" y="2428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{6511436A-8D6E-4F63-8E4D-D2DE8BECD6F9}</a:tableStyleId>
              </a:tblPr>
              <a:tblGrid>
                <a:gridCol w="2095375"/>
                <a:gridCol w="2095375"/>
                <a:gridCol w="2095375"/>
                <a:gridCol w="2095400"/>
              </a:tblGrid>
              <a:tr h="71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200" u="none" strike="noStrike">
                          <a:solidFill>
                            <a:srgbClr val="0056B3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r-band</a:t>
                      </a:r>
                      <a:endParaRPr b="1" i="0" sz="1200" u="none" strike="noStrike">
                        <a:solidFill>
                          <a:srgbClr val="0056B3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19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100" u="none" strike="noStrike">
                          <a:solidFill>
                            <a:srgbClr val="111827"/>
                          </a:solidFill>
                          <a:latin typeface="Inter SemiBold"/>
                          <a:ea typeface="Inter SemiBold"/>
                          <a:cs typeface="Inter SemiBold"/>
                          <a:sym typeface="Inter SemiBold"/>
                        </a:rPr>
                        <a:t>27.99 – 28.8 mag arcsec⁻²</a:t>
                      </a:r>
                      <a:endParaRPr b="0" i="0" sz="1100" u="none" strike="noStrike">
                        <a:solidFill>
                          <a:srgbClr val="111827"/>
                        </a:solidFill>
                        <a:latin typeface="Inter SemiBold"/>
                        <a:ea typeface="Inter SemiBold"/>
                        <a:cs typeface="Inter SemiBold"/>
                        <a:sym typeface="Inter SemiBold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100" u="none" strike="noStrike">
                          <a:solidFill>
                            <a:srgbClr val="37415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27.31 – 27.8 mag arcsec⁻²</a:t>
                      </a:r>
                      <a:endParaRPr b="0" i="0" sz="1100" u="none" strike="noStrike">
                        <a:solidFill>
                          <a:srgbClr val="37415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050" u="none" strike="noStrike">
                          <a:solidFill>
                            <a:srgbClr val="D97706"/>
                          </a:solidFill>
                          <a:latin typeface="Inter SemiBold"/>
                          <a:ea typeface="Inter SemiBold"/>
                          <a:cs typeface="Inter SemiBold"/>
                          <a:sym typeface="Inter SemiBold"/>
                        </a:rPr>
                        <a:t>BASS shallower by ~0.68 mag</a:t>
                      </a:r>
                      <a:endParaRPr b="0" i="0" sz="1050" u="none" strike="noStrike">
                        <a:solidFill>
                          <a:srgbClr val="D97706"/>
                        </a:solidFill>
                        <a:latin typeface="Inter SemiBold"/>
                        <a:ea typeface="Inter SemiBold"/>
                        <a:cs typeface="Inter SemiBold"/>
                        <a:sym typeface="Inter SemiBold"/>
                      </a:endParaRPr>
                    </a:p>
                  </a:txBody>
                  <a:tcPr marT="0" marB="0" marR="190500" marL="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0" name="Google Shape;230;p24"/>
          <p:cNvGraphicFramePr/>
          <p:nvPr/>
        </p:nvGraphicFramePr>
        <p:xfrm>
          <a:off x="380880" y="314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{6511436A-8D6E-4F63-8E4D-D2DE8BECD6F9}</a:tableStyleId>
              </a:tblPr>
              <a:tblGrid>
                <a:gridCol w="2095375"/>
                <a:gridCol w="2095375"/>
                <a:gridCol w="2095375"/>
                <a:gridCol w="2095400"/>
              </a:tblGrid>
              <a:tr h="71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200" u="none" strike="noStrike">
                          <a:solidFill>
                            <a:srgbClr val="0056B3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z-band</a:t>
                      </a:r>
                      <a:endParaRPr b="1" i="0" sz="1200" u="none" strike="noStrike">
                        <a:solidFill>
                          <a:srgbClr val="0056B3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0" marB="0" marR="0" marL="190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100" u="none" strike="noStrike">
                          <a:solidFill>
                            <a:srgbClr val="111827"/>
                          </a:solidFill>
                          <a:latin typeface="Inter SemiBold"/>
                          <a:ea typeface="Inter SemiBold"/>
                          <a:cs typeface="Inter SemiBold"/>
                          <a:sym typeface="Inter SemiBold"/>
                        </a:rPr>
                        <a:t>27.9 ± 0.3 mag arcsec⁻²</a:t>
                      </a:r>
                      <a:endParaRPr b="0" i="0" sz="1100" u="none" strike="noStrike">
                        <a:solidFill>
                          <a:srgbClr val="111827"/>
                        </a:solidFill>
                        <a:latin typeface="Inter SemiBold"/>
                        <a:ea typeface="Inter SemiBold"/>
                        <a:cs typeface="Inter SemiBold"/>
                        <a:sym typeface="Inter SemiBold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050" u="none" strike="noStrike">
                          <a:solidFill>
                            <a:srgbClr val="37415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~27.5 – 27.8 mag arcsec⁻²</a:t>
                      </a:r>
                      <a:br>
                        <a:rPr b="0" i="0" lang="en" sz="1050" u="none" strike="noStrike">
                          <a:solidFill>
                            <a:srgbClr val="374151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b="0" i="0" lang="en" sz="900" u="none" strike="noStrike">
                          <a:solidFill>
                            <a:srgbClr val="6B7280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(MzLS 4-m Mayall)</a:t>
                      </a:r>
                      <a:endParaRPr b="0" i="0" sz="1050" u="none" strike="noStrike">
                        <a:solidFill>
                          <a:srgbClr val="37415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00" marB="91400" marR="91400" marL="91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" sz="1050" u="none" strike="noStrike">
                          <a:solidFill>
                            <a:srgbClr val="10B981"/>
                          </a:solidFill>
                          <a:latin typeface="Inter SemiBold"/>
                          <a:ea typeface="Inter SemiBold"/>
                          <a:cs typeface="Inter SemiBold"/>
                          <a:sym typeface="Inter SemiBold"/>
                        </a:rPr>
                        <a:t>Similar (both 4-m telescopes)</a:t>
                      </a:r>
                      <a:endParaRPr b="0" i="0" sz="1050" u="none" strike="noStrike">
                        <a:solidFill>
                          <a:srgbClr val="10B981"/>
                        </a:solidFill>
                        <a:latin typeface="Inter SemiBold"/>
                        <a:ea typeface="Inter SemiBold"/>
                        <a:cs typeface="Inter SemiBold"/>
                        <a:sym typeface="Inter SemiBold"/>
                      </a:endParaRPr>
                    </a:p>
                  </a:txBody>
                  <a:tcPr marT="0" marB="0" marR="190500" marL="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"/>
          <p:cNvSpPr/>
          <p:nvPr/>
        </p:nvSpPr>
        <p:spPr>
          <a:xfrm>
            <a:off x="380880" y="4762440"/>
            <a:ext cx="8381400" cy="93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380880" y="4857840"/>
            <a:ext cx="83814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750" u="none" strike="noStrike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rPr>
              <a:t>Search for Optical Counterparts to Isolated FASHI Sources</a:t>
            </a:r>
            <a:endParaRPr b="0" sz="75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139680" y="333360"/>
            <a:ext cx="39654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4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Identifications of new galaxies</a:t>
            </a:r>
            <a:endParaRPr b="0" sz="204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25"/>
          <p:cNvGrpSpPr/>
          <p:nvPr/>
        </p:nvGrpSpPr>
        <p:grpSpPr>
          <a:xfrm>
            <a:off x="107280" y="1173960"/>
            <a:ext cx="3653160" cy="3094800"/>
            <a:chOff x="107280" y="1173960"/>
            <a:chExt cx="3653160" cy="3094800"/>
          </a:xfrm>
        </p:grpSpPr>
        <p:grpSp>
          <p:nvGrpSpPr>
            <p:cNvPr id="239" name="Google Shape;239;p25"/>
            <p:cNvGrpSpPr/>
            <p:nvPr/>
          </p:nvGrpSpPr>
          <p:grpSpPr>
            <a:xfrm>
              <a:off x="107280" y="1173960"/>
              <a:ext cx="3653160" cy="904200"/>
              <a:chOff x="107280" y="1173960"/>
              <a:chExt cx="3653160" cy="904200"/>
            </a:xfrm>
          </p:grpSpPr>
          <p:sp>
            <p:nvSpPr>
              <p:cNvPr id="240" name="Google Shape;240;p25"/>
              <p:cNvSpPr/>
              <p:nvPr/>
            </p:nvSpPr>
            <p:spPr>
              <a:xfrm>
                <a:off x="107280" y="1173960"/>
                <a:ext cx="23400" cy="904200"/>
              </a:xfrm>
              <a:prstGeom prst="rect">
                <a:avLst/>
              </a:prstGeom>
              <a:solidFill>
                <a:srgbClr val="0056B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4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25"/>
              <p:cNvSpPr/>
              <p:nvPr/>
            </p:nvSpPr>
            <p:spPr>
              <a:xfrm>
                <a:off x="266040" y="1173960"/>
                <a:ext cx="3494400" cy="90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150" u="none" strike="noStrike">
                    <a:solidFill>
                      <a:srgbClr val="0056B3"/>
                    </a:solidFill>
                    <a:latin typeface="Inter"/>
                    <a:ea typeface="Inter"/>
                    <a:cs typeface="Inter"/>
                    <a:sym typeface="Inter"/>
                  </a:rPr>
                  <a:t>Over 30 LSB Dwarf Galaxies Identified</a:t>
                </a:r>
                <a:endParaRPr b="0" sz="115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000" u="none" strike="noStrike">
                    <a:solidFill>
                      <a:srgbClr val="374151"/>
                    </a:solidFill>
                    <a:latin typeface="Inter"/>
                    <a:ea typeface="Inter"/>
                    <a:cs typeface="Inter"/>
                    <a:sym typeface="Inter"/>
                  </a:rPr>
                  <a:t>Cross-matching nearby FASHI sources with deep DESI Legacy Imaging revealed 33 highly probable optical counterparts, including 27 newly discovered, previously uncataloged LSB dwarf stellar systems.</a:t>
                </a:r>
                <a:endParaRPr b="0" sz="1000" u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2" name="Google Shape;242;p25"/>
            <p:cNvSpPr/>
            <p:nvPr/>
          </p:nvSpPr>
          <p:spPr>
            <a:xfrm>
              <a:off x="107280" y="2269080"/>
              <a:ext cx="23400" cy="904200"/>
            </a:xfrm>
            <a:prstGeom prst="rect">
              <a:avLst/>
            </a:prstGeom>
            <a:solidFill>
              <a:srgbClr val="17A2B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5"/>
            <p:cNvSpPr/>
            <p:nvPr/>
          </p:nvSpPr>
          <p:spPr>
            <a:xfrm>
              <a:off x="107280" y="3364560"/>
              <a:ext cx="23400" cy="904200"/>
            </a:xfrm>
            <a:prstGeom prst="rect">
              <a:avLst/>
            </a:prstGeom>
            <a:solidFill>
              <a:srgbClr val="11182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4" name="Google Shape;24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70560" y="707400"/>
            <a:ext cx="5399999" cy="40284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5"/>
          <p:cNvSpPr txBox="1"/>
          <p:nvPr/>
        </p:nvSpPr>
        <p:spPr>
          <a:xfrm>
            <a:off x="266040" y="2269084"/>
            <a:ext cx="3286200" cy="904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50">
                <a:solidFill>
                  <a:srgbClr val="17A2B8"/>
                </a:solidFill>
                <a:latin typeface="Inter"/>
                <a:ea typeface="Inter"/>
                <a:cs typeface="Inter"/>
                <a:sym typeface="Inter"/>
              </a:rPr>
              <a:t>Structural &amp; Photometric Modeling</a:t>
            </a:r>
            <a:endParaRPr b="1" i="0" sz="1150">
              <a:solidFill>
                <a:srgbClr val="17A2B8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Derived Sérsic profiles, effective radii, and surface brightness in DESI imaging. Estimated stellar masses using photomass, revealing highly gas-dominated systems.</a:t>
            </a:r>
            <a:endParaRPr b="1" i="0" sz="1000">
              <a:solidFill>
                <a:srgbClr val="17A2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266040" y="3364563"/>
            <a:ext cx="3286200" cy="904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5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HI Kinematics &amp; BTFR Testing</a:t>
            </a:r>
            <a:endParaRPr b="1" i="0" sz="1150">
              <a:solidFill>
                <a:srgbClr val="111827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Classified HI velocity profiles (single vs. double-peaked) and confirmed that rotationally supported double-peaked systems align with the Baryonic Tully-Fisher Relation.</a:t>
            </a:r>
            <a:endParaRPr b="1" i="0" sz="1000">
              <a:solidFill>
                <a:srgbClr val="111827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6" title="Screenshot from 2026-09-14 09-32-4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00" y="1151100"/>
            <a:ext cx="7891177" cy="399240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6"/>
          <p:cNvSpPr/>
          <p:nvPr/>
        </p:nvSpPr>
        <p:spPr>
          <a:xfrm>
            <a:off x="427040" y="87730"/>
            <a:ext cx="34944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 u="none" strike="noStrike">
                <a:solidFill>
                  <a:srgbClr val="17A2B8"/>
                </a:solidFill>
                <a:latin typeface="Inter"/>
                <a:ea typeface="Inter"/>
                <a:cs typeface="Inter"/>
                <a:sym typeface="Inter"/>
              </a:rPr>
              <a:t>Truly Optically "Dark" Candidates</a:t>
            </a:r>
            <a:endParaRPr b="0" sz="115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Many</a:t>
            </a:r>
            <a:r>
              <a:rPr b="0" lang="en" sz="1000" u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fields show absolutely no visible optical emission even at deep DESI limits. These remain exceptional dark galaxy candidates that require targeted optical follow-up.</a:t>
            </a:r>
            <a:endParaRPr b="0" sz="10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6"/>
          <p:cNvSpPr/>
          <p:nvPr/>
        </p:nvSpPr>
        <p:spPr>
          <a:xfrm>
            <a:off x="4475400" y="228450"/>
            <a:ext cx="43869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 u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Deeper observations needed for detection!!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7"/>
          <p:cNvSpPr txBox="1"/>
          <p:nvPr/>
        </p:nvSpPr>
        <p:spPr>
          <a:xfrm>
            <a:off x="381000" y="228600"/>
            <a:ext cx="85134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Surface Brightness</a:t>
            </a:r>
            <a:r>
              <a:rPr b="1" i="0" lang="en" sz="20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Comparison: Milanković vs. DESI Legacy Survey</a:t>
            </a:r>
            <a:endParaRPr b="1" i="0" sz="2000" u="none" strike="noStrike">
              <a:solidFill>
                <a:srgbClr val="111827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en" sz="1100" u="none" strike="noStrike">
                <a:solidFill>
                  <a:srgbClr val="0056B3"/>
                </a:solidFill>
                <a:latin typeface="Inter Medium"/>
                <a:ea typeface="Inter Medium"/>
                <a:cs typeface="Inter Medium"/>
                <a:sym typeface="Inter Medium"/>
              </a:rPr>
              <a:t>Photometric surface brightness limits at 10.0" scale boxes for DARK-1 to DARK-4</a:t>
            </a:r>
            <a:endParaRPr b="1" i="0" sz="1100" u="none" strike="noStrike">
              <a:solidFill>
                <a:srgbClr val="11182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9" name="Google Shape;259;p27"/>
          <p:cNvSpPr/>
          <p:nvPr/>
        </p:nvSpPr>
        <p:spPr>
          <a:xfrm>
            <a:off x="381000" y="4743450"/>
            <a:ext cx="8381400" cy="93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7"/>
          <p:cNvSpPr txBox="1"/>
          <p:nvPr/>
        </p:nvSpPr>
        <p:spPr>
          <a:xfrm>
            <a:off x="381000" y="4838700"/>
            <a:ext cx="8382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750">
                <a:solidFill>
                  <a:srgbClr val="9CA3AF"/>
                </a:solidFill>
                <a:latin typeface="Inter"/>
                <a:ea typeface="Inter"/>
                <a:cs typeface="Inter"/>
                <a:sym typeface="Inter"/>
              </a:rPr>
              <a:t>Search for Optical Counterparts to Isolated FASHI Sources</a:t>
            </a:r>
            <a:endParaRPr b="0" sz="750">
              <a:solidFill>
                <a:srgbClr val="9CA3A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61" name="Google Shape;261;p27"/>
          <p:cNvGrpSpPr/>
          <p:nvPr/>
        </p:nvGrpSpPr>
        <p:grpSpPr>
          <a:xfrm>
            <a:off x="381000" y="876300"/>
            <a:ext cx="4048200" cy="1809600"/>
            <a:chOff x="0" y="0"/>
            <a:chExt cx="4048200" cy="1809600"/>
          </a:xfrm>
        </p:grpSpPr>
        <p:sp>
          <p:nvSpPr>
            <p:cNvPr id="262" name="Google Shape;262;p27"/>
            <p:cNvSpPr/>
            <p:nvPr/>
          </p:nvSpPr>
          <p:spPr>
            <a:xfrm>
              <a:off x="0" y="0"/>
              <a:ext cx="4048200" cy="1809600"/>
            </a:xfrm>
            <a:prstGeom prst="roundRect">
              <a:avLst>
                <a:gd fmla="val 4210" name="adj"/>
              </a:avLst>
            </a:prstGeom>
            <a:solidFill>
              <a:srgbClr val="F9FAFB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7"/>
            <p:cNvSpPr txBox="1"/>
            <p:nvPr/>
          </p:nvSpPr>
          <p:spPr>
            <a:xfrm>
              <a:off x="2103549" y="142800"/>
              <a:ext cx="1854000" cy="1543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3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DARK-1 </a:t>
              </a:r>
              <a:r>
                <a:rPr b="0" i="0" lang="en" sz="85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(243.7111°, 42.8907°)</a:t>
              </a:r>
              <a:endParaRPr b="1" i="0" sz="13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Milanković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(13.7h, L-band)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3.0σ limit: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28.16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1.0σ limit: 29.35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17A2B8"/>
                  </a:solidFill>
                  <a:latin typeface="Inter"/>
                  <a:ea typeface="Inter"/>
                  <a:cs typeface="Inter"/>
                  <a:sym typeface="Inter"/>
                </a:rPr>
                <a:t>DESI Legacy Survey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(LSS)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r-band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27.40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28.59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g-band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27.82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29.02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64" name="Google Shape;264;p27"/>
          <p:cNvGrpSpPr/>
          <p:nvPr/>
        </p:nvGrpSpPr>
        <p:grpSpPr>
          <a:xfrm>
            <a:off x="4714875" y="876300"/>
            <a:ext cx="4048200" cy="1809600"/>
            <a:chOff x="0" y="0"/>
            <a:chExt cx="4048200" cy="1809600"/>
          </a:xfrm>
        </p:grpSpPr>
        <p:sp>
          <p:nvSpPr>
            <p:cNvPr id="265" name="Google Shape;265;p27"/>
            <p:cNvSpPr/>
            <p:nvPr/>
          </p:nvSpPr>
          <p:spPr>
            <a:xfrm>
              <a:off x="0" y="0"/>
              <a:ext cx="4048200" cy="1809600"/>
            </a:xfrm>
            <a:prstGeom prst="roundRect">
              <a:avLst>
                <a:gd fmla="val 4210" name="adj"/>
              </a:avLst>
            </a:prstGeom>
            <a:solidFill>
              <a:srgbClr val="F9FAFB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7"/>
            <p:cNvSpPr txBox="1"/>
            <p:nvPr/>
          </p:nvSpPr>
          <p:spPr>
            <a:xfrm>
              <a:off x="2143801" y="142800"/>
              <a:ext cx="1842600" cy="1543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3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DARK-2 </a:t>
              </a:r>
              <a:r>
                <a:rPr b="0" i="0" lang="en" sz="85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(248.0596°, 52.4922°)</a:t>
              </a:r>
              <a:endParaRPr b="1" i="0" sz="13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Milanković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(15.5h, L-band)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3.0σ limit: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28.31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1.0σ limit: 29.51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17A2B8"/>
                  </a:solidFill>
                  <a:latin typeface="Inter"/>
                  <a:ea typeface="Inter"/>
                  <a:cs typeface="Inter"/>
                  <a:sym typeface="Inter"/>
                </a:rPr>
                <a:t>DESI Legacy Survey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(LSS)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r-band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27.57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28.77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g-band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27.99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29.19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67" name="Google Shape;267;p27"/>
          <p:cNvGrpSpPr/>
          <p:nvPr/>
        </p:nvGrpSpPr>
        <p:grpSpPr>
          <a:xfrm>
            <a:off x="381000" y="2781300"/>
            <a:ext cx="4048200" cy="1809600"/>
            <a:chOff x="0" y="0"/>
            <a:chExt cx="4048200" cy="1809600"/>
          </a:xfrm>
        </p:grpSpPr>
        <p:sp>
          <p:nvSpPr>
            <p:cNvPr id="268" name="Google Shape;268;p27"/>
            <p:cNvSpPr/>
            <p:nvPr/>
          </p:nvSpPr>
          <p:spPr>
            <a:xfrm>
              <a:off x="0" y="0"/>
              <a:ext cx="4048200" cy="1809600"/>
            </a:xfrm>
            <a:prstGeom prst="roundRect">
              <a:avLst>
                <a:gd fmla="val 4210" name="adj"/>
              </a:avLst>
            </a:prstGeom>
            <a:solidFill>
              <a:srgbClr val="F9FAFB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7"/>
            <p:cNvSpPr txBox="1"/>
            <p:nvPr/>
          </p:nvSpPr>
          <p:spPr>
            <a:xfrm>
              <a:off x="2111597" y="161775"/>
              <a:ext cx="1862100" cy="1543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3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DARK-3 </a:t>
              </a:r>
              <a:r>
                <a:rPr b="0" i="0" lang="en" sz="85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(241.7687°, 49.5457°)</a:t>
              </a:r>
              <a:endParaRPr b="1" i="0" sz="13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Milanković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(22.5h, L-band)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3.0σ limit: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28.68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1.0σ limit: 29.88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17A2B8"/>
                  </a:solidFill>
                  <a:latin typeface="Inter"/>
                  <a:ea typeface="Inter"/>
                  <a:cs typeface="Inter"/>
                  <a:sym typeface="Inter"/>
                </a:rPr>
                <a:t>DESI Legacy Survey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(LSS)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r-band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27.31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28.50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g-band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27.96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29.15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70" name="Google Shape;270;p27"/>
          <p:cNvGrpSpPr/>
          <p:nvPr/>
        </p:nvGrpSpPr>
        <p:grpSpPr>
          <a:xfrm>
            <a:off x="4714875" y="2781300"/>
            <a:ext cx="4048200" cy="1809600"/>
            <a:chOff x="0" y="0"/>
            <a:chExt cx="4048200" cy="1809600"/>
          </a:xfrm>
        </p:grpSpPr>
        <p:sp>
          <p:nvSpPr>
            <p:cNvPr id="271" name="Google Shape;271;p27"/>
            <p:cNvSpPr/>
            <p:nvPr/>
          </p:nvSpPr>
          <p:spPr>
            <a:xfrm>
              <a:off x="0" y="0"/>
              <a:ext cx="4048200" cy="1809600"/>
            </a:xfrm>
            <a:prstGeom prst="roundRect">
              <a:avLst>
                <a:gd fmla="val 4210" name="adj"/>
              </a:avLst>
            </a:prstGeom>
            <a:solidFill>
              <a:srgbClr val="F9FAFB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7"/>
            <p:cNvSpPr txBox="1"/>
            <p:nvPr/>
          </p:nvSpPr>
          <p:spPr>
            <a:xfrm>
              <a:off x="2248452" y="161775"/>
              <a:ext cx="1731000" cy="1543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3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DARK-4 </a:t>
              </a:r>
              <a:r>
                <a:rPr b="0" i="0" lang="en" sz="85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(3.7911°, 32.4327°)</a:t>
              </a:r>
              <a:endParaRPr b="1" i="0" sz="13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0056B3"/>
                  </a:solidFill>
                  <a:latin typeface="Inter"/>
                  <a:ea typeface="Inter"/>
                  <a:cs typeface="Inter"/>
                  <a:sym typeface="Inter"/>
                </a:rPr>
                <a:t>Milanković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(14.58h, L-band)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3.0σ limit: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28.40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6B7280"/>
                  </a:solidFill>
                  <a:latin typeface="Inter"/>
                  <a:ea typeface="Inter"/>
                  <a:cs typeface="Inter"/>
                  <a:sym typeface="Inter"/>
                </a:rPr>
                <a:t>1.0σ limit: 29.60 mag/arcsec²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i="0" lang="en" sz="950" u="none" strike="noStrike">
                  <a:solidFill>
                    <a:srgbClr val="17A2B8"/>
                  </a:solidFill>
                  <a:latin typeface="Inter"/>
                  <a:ea typeface="Inter"/>
                  <a:cs typeface="Inter"/>
                  <a:sym typeface="Inter"/>
                </a:rPr>
                <a:t>DESI Legacy Survey </a:t>
              </a:r>
              <a:r>
                <a:rPr b="0" i="0" lang="en" sz="950" u="none" strike="noStrike">
                  <a:solidFill>
                    <a:srgbClr val="4B5563"/>
                  </a:solidFill>
                  <a:latin typeface="Inter"/>
                  <a:ea typeface="Inter"/>
                  <a:cs typeface="Inter"/>
                  <a:sym typeface="Inter"/>
                </a:rPr>
                <a:t>(LSS)</a:t>
              </a:r>
              <a:endParaRPr b="1" i="0" sz="95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r-band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27.42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28.61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g-band 3.0σ: </a:t>
              </a:r>
              <a:r>
                <a:rPr b="1" i="0" lang="en" sz="900" u="none" strike="noStrike">
                  <a:solidFill>
                    <a:srgbClr val="111827"/>
                  </a:solidFill>
                  <a:latin typeface="Inter"/>
                  <a:ea typeface="Inter"/>
                  <a:cs typeface="Inter"/>
                  <a:sym typeface="Inter"/>
                </a:rPr>
                <a:t>28.02</a:t>
              </a:r>
              <a:r>
                <a:rPr b="0" i="0" lang="en" sz="900" u="none" strike="noStrike">
                  <a:solidFill>
                    <a:srgbClr val="374151"/>
                  </a:solidFill>
                  <a:latin typeface="Inter"/>
                  <a:ea typeface="Inter"/>
                  <a:cs typeface="Inter"/>
                  <a:sym typeface="Inter"/>
                </a:rPr>
                <a:t> | 1.0σ: 29.21</a:t>
              </a:r>
              <a:endParaRPr b="1" i="0" sz="900" u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273" name="Google Shape;273;p27" title="Screenshot from 2026-09-14 11-11-4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825" y="885901"/>
            <a:ext cx="1809600" cy="1809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4" name="Google Shape;274;p27" title="Screenshot from 2026-09-14 11-13-5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825" y="2809862"/>
            <a:ext cx="1809600" cy="180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7" title="Screenshot from 2026-09-14 11-17-2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9838" y="2794986"/>
            <a:ext cx="1809600" cy="180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 title="Screenshot from 2026-09-14 11-19-0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9850" y="885901"/>
            <a:ext cx="1770225" cy="1770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"/>
          <p:cNvSpPr txBox="1"/>
          <p:nvPr>
            <p:ph idx="1" type="body"/>
          </p:nvPr>
        </p:nvSpPr>
        <p:spPr>
          <a:xfrm>
            <a:off x="314975" y="1862350"/>
            <a:ext cx="1534200" cy="194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DARK-1</a:t>
            </a:r>
            <a:endParaRPr sz="2500"/>
          </a:p>
          <a:p>
            <a:pPr indent="0" lvl="0" marL="0" rtl="0" algn="l">
              <a:spcBef>
                <a:spcPts val="1417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2" name="Google Shape;282;p28" title="DARK-1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575" y="64360"/>
            <a:ext cx="5014775" cy="50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9"/>
          <p:cNvSpPr txBox="1"/>
          <p:nvPr>
            <p:ph idx="1" type="body"/>
          </p:nvPr>
        </p:nvSpPr>
        <p:spPr>
          <a:xfrm>
            <a:off x="449725" y="2203954"/>
            <a:ext cx="1219800" cy="73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DARK-2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417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29" title="DARK-3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5375" y="152800"/>
            <a:ext cx="4938300" cy="49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0" title="DARK-2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871" y="205200"/>
            <a:ext cx="4938300" cy="49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0"/>
          <p:cNvSpPr txBox="1"/>
          <p:nvPr/>
        </p:nvSpPr>
        <p:spPr>
          <a:xfrm>
            <a:off x="643972" y="1078632"/>
            <a:ext cx="21849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4175" lIns="184175" spcFirstLastPara="1" rIns="184175" wrap="square" tIns="184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20"/>
              <a:t>DARK-3</a:t>
            </a:r>
            <a:endParaRPr sz="282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1" title="DARK-4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126" y="0"/>
            <a:ext cx="5038048" cy="5038101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1"/>
          <p:cNvSpPr txBox="1"/>
          <p:nvPr/>
        </p:nvSpPr>
        <p:spPr>
          <a:xfrm>
            <a:off x="771025" y="1986200"/>
            <a:ext cx="1437600" cy="9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DARK-4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2"/>
          <p:cNvSpPr/>
          <p:nvPr/>
        </p:nvSpPr>
        <p:spPr>
          <a:xfrm>
            <a:off x="380880" y="1714680"/>
            <a:ext cx="6856920" cy="85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5400" u="none" strike="noStrike">
                <a:solidFill>
                  <a:srgbClr val="111827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Thank You!</a:t>
            </a:r>
            <a:endParaRPr b="0" sz="5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51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" name="Google Shape;306;p32"/>
          <p:cNvGrpSpPr/>
          <p:nvPr/>
        </p:nvGrpSpPr>
        <p:grpSpPr>
          <a:xfrm>
            <a:off x="5905440" y="4286160"/>
            <a:ext cx="2857320" cy="380520"/>
            <a:chOff x="5905440" y="4286160"/>
            <a:chExt cx="2857320" cy="380520"/>
          </a:xfrm>
        </p:grpSpPr>
        <p:sp>
          <p:nvSpPr>
            <p:cNvPr id="307" name="Google Shape;307;p32"/>
            <p:cNvSpPr/>
            <p:nvPr/>
          </p:nvSpPr>
          <p:spPr>
            <a:xfrm>
              <a:off x="5905440" y="4286160"/>
              <a:ext cx="2857320" cy="380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5905440" y="4286160"/>
              <a:ext cx="2857320" cy="380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 u="none" strike="noStrike">
                  <a:solidFill>
                    <a:srgbClr val="0056B3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Email: mgrozdanovic@aob.rs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